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328" r:id="rId4"/>
    <p:sldId id="263" r:id="rId5"/>
    <p:sldId id="689" r:id="rId6"/>
    <p:sldId id="691" r:id="rId7"/>
    <p:sldId id="934" r:id="rId8"/>
    <p:sldId id="931" r:id="rId9"/>
    <p:sldId id="935" r:id="rId10"/>
    <p:sldId id="932" r:id="rId11"/>
    <p:sldId id="933" r:id="rId12"/>
    <p:sldId id="936" r:id="rId13"/>
    <p:sldId id="910" r:id="rId14"/>
    <p:sldId id="718" r:id="rId15"/>
    <p:sldId id="700" r:id="rId16"/>
    <p:sldId id="937" r:id="rId17"/>
    <p:sldId id="921" r:id="rId18"/>
    <p:sldId id="938" r:id="rId19"/>
    <p:sldId id="939" r:id="rId20"/>
    <p:sldId id="940" r:id="rId21"/>
    <p:sldId id="941" r:id="rId22"/>
    <p:sldId id="942" r:id="rId23"/>
    <p:sldId id="943" r:id="rId24"/>
    <p:sldId id="944" r:id="rId25"/>
    <p:sldId id="945" r:id="rId26"/>
    <p:sldId id="946" r:id="rId27"/>
    <p:sldId id="947" r:id="rId28"/>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9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9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8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3048000" algn="l" defTabSz="121856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3657600" algn="l" defTabSz="121856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4267200" algn="l" defTabSz="121856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4876800" algn="l" defTabSz="1218565"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4">
          <p15:clr>
            <a:srgbClr val="A4A3A4"/>
          </p15:clr>
        </p15:guide>
        <p15:guide id="3" pos="7274">
          <p15:clr>
            <a:srgbClr val="A4A3A4"/>
          </p15:clr>
        </p15:guide>
        <p15:guide id="4" pos="36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AE9"/>
    <a:srgbClr val="FCFCFC"/>
    <a:srgbClr val="CCD0D1"/>
    <a:srgbClr val="D7D9E1"/>
    <a:srgbClr val="D5D8E3"/>
    <a:srgbClr val="DADBDE"/>
    <a:srgbClr val="D9DDE7"/>
    <a:srgbClr val="ECECEC"/>
    <a:srgbClr val="E2E2E2"/>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84" autoAdjust="0"/>
    <p:restoredTop sz="94660"/>
  </p:normalViewPr>
  <p:slideViewPr>
    <p:cSldViewPr>
      <p:cViewPr varScale="1">
        <p:scale>
          <a:sx n="64" d="100"/>
          <a:sy n="64" d="100"/>
        </p:scale>
        <p:origin x="786" y="66"/>
      </p:cViewPr>
      <p:guideLst>
        <p:guide orient="horz" pos="2160"/>
        <p:guide pos="3844"/>
        <p:guide pos="7274"/>
        <p:guide pos="366"/>
      </p:guideLst>
    </p:cSldViewPr>
  </p:slideViewPr>
  <p:notesTextViewPr>
    <p:cViewPr>
      <p:scale>
        <a:sx n="125" d="100"/>
        <a:sy n="125" d="100"/>
      </p:scale>
      <p:origin x="0" y="0"/>
    </p:cViewPr>
  </p:notesTextViewPr>
  <p:sorterViewPr>
    <p:cViewPr varScale="1">
      <p:scale>
        <a:sx n="100" d="100"/>
        <a:sy n="100" d="100"/>
      </p:scale>
      <p:origin x="0" y="-60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3B58EF-4ABD-40F4-ACA4-FE81D742E6DD}" type="datetimeFigureOut">
              <a:rPr lang="zh-CN" altLang="en-US" smtClean="0"/>
              <a:t>2018/11/29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FC198-2D83-4DFC-8CDD-7D23AF44D41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8000" algn="l" defTabSz="1218565" rtl="0" eaLnBrk="1" latinLnBrk="0" hangingPunct="1">
      <a:defRPr sz="1600" kern="1200">
        <a:solidFill>
          <a:schemeClr val="tx1"/>
        </a:solidFill>
        <a:latin typeface="+mn-lt"/>
        <a:ea typeface="+mn-ea"/>
        <a:cs typeface="+mn-cs"/>
      </a:defRPr>
    </a:lvl6pPr>
    <a:lvl7pPr marL="3657600" algn="l" defTabSz="1218565" rtl="0" eaLnBrk="1" latinLnBrk="0" hangingPunct="1">
      <a:defRPr sz="1600" kern="1200">
        <a:solidFill>
          <a:schemeClr val="tx1"/>
        </a:solidFill>
        <a:latin typeface="+mn-lt"/>
        <a:ea typeface="+mn-ea"/>
        <a:cs typeface="+mn-cs"/>
      </a:defRPr>
    </a:lvl7pPr>
    <a:lvl8pPr marL="4267200" algn="l" defTabSz="1218565" rtl="0" eaLnBrk="1" latinLnBrk="0" hangingPunct="1">
      <a:defRPr sz="1600" kern="1200">
        <a:solidFill>
          <a:schemeClr val="tx1"/>
        </a:solidFill>
        <a:latin typeface="+mn-lt"/>
        <a:ea typeface="+mn-ea"/>
        <a:cs typeface="+mn-cs"/>
      </a:defRPr>
    </a:lvl8pPr>
    <a:lvl9pPr marL="4876800"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t>2018/11/29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t>2018/11/29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5"/>
            <a:ext cx="2743200" cy="438785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06375"/>
            <a:ext cx="8026400" cy="438785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t>2018/11/29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88" y="0"/>
            <a:ext cx="12192000" cy="6858000"/>
          </a:xfrm>
          <a:prstGeom prst="rect">
            <a:avLst/>
          </a:prstGeom>
        </p:spPr>
      </p:pic>
      <p:sp>
        <p:nvSpPr>
          <p:cNvPr id="2" name="标题 1"/>
          <p:cNvSpPr>
            <a:spLocks noGrp="1"/>
          </p:cNvSpPr>
          <p:nvPr>
            <p:ph type="title"/>
          </p:nvPr>
        </p:nvSpPr>
        <p:spPr>
          <a:xfrm>
            <a:off x="1199456" y="286687"/>
            <a:ext cx="3655808" cy="369524"/>
          </a:xfrm>
        </p:spPr>
        <p:txBody>
          <a:bodyPr/>
          <a:lstStyle>
            <a:lvl1pPr algn="l">
              <a:defRPr sz="2135" b="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椭圆 7"/>
          <p:cNvSpPr/>
          <p:nvPr userDrawn="1"/>
        </p:nvSpPr>
        <p:spPr>
          <a:xfrm>
            <a:off x="481684" y="172512"/>
            <a:ext cx="648675" cy="648672"/>
          </a:xfrm>
          <a:prstGeom prst="ellipse">
            <a:avLst/>
          </a:prstGeom>
          <a:gradFill flip="none" rotWithShape="1">
            <a:gsLst>
              <a:gs pos="55000">
                <a:srgbClr val="E7E7E7"/>
              </a:gs>
              <a:gs pos="0">
                <a:schemeClr val="bg1"/>
              </a:gs>
              <a:gs pos="100000">
                <a:schemeClr val="bg1">
                  <a:lumMod val="75000"/>
                </a:schemeClr>
              </a:gs>
            </a:gsLst>
            <a:path path="circle">
              <a:fillToRect t="100000" r="100000"/>
            </a:path>
            <a:tileRect l="-100000" b="-100000"/>
          </a:gradFill>
          <a:ln w="12700">
            <a:gradFill flip="none" rotWithShape="1">
              <a:gsLst>
                <a:gs pos="0">
                  <a:schemeClr val="bg1">
                    <a:lumMod val="75000"/>
                  </a:schemeClr>
                </a:gs>
                <a:gs pos="100000">
                  <a:schemeClr val="bg1"/>
                </a:gs>
              </a:gsLst>
              <a:lin ang="18900000" scaled="1"/>
              <a:tileRect/>
            </a:gradFill>
          </a:ln>
          <a:effectLst>
            <a:outerShdw blurRad="203200" dist="889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1334856" y="697044"/>
            <a:ext cx="9900411" cy="0"/>
          </a:xfrm>
          <a:prstGeom prst="line">
            <a:avLst/>
          </a:prstGeom>
          <a:ln w="6350">
            <a:solidFill>
              <a:schemeClr val="tx1">
                <a:lumMod val="85000"/>
                <a:lumOff val="1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7" name="椭圆 16"/>
          <p:cNvSpPr/>
          <p:nvPr userDrawn="1"/>
        </p:nvSpPr>
        <p:spPr>
          <a:xfrm>
            <a:off x="11351187" y="646644"/>
            <a:ext cx="100800" cy="1008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11508349" y="646644"/>
            <a:ext cx="100800" cy="1008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1665512" y="646644"/>
            <a:ext cx="100800" cy="1008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83432" y="406315"/>
            <a:ext cx="5040560" cy="504055"/>
          </a:xfrm>
        </p:spPr>
        <p:txBody>
          <a:bodyPr lIns="0" tIns="0" rIns="0" bIns="0" anchor="t"/>
          <a:lstStyle>
            <a:lvl1pPr algn="l">
              <a:defRPr sz="3200" b="0" cap="a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t>2018/11/29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t>‹#›</a:t>
            </a:fld>
            <a:endParaRPr lang="zh-CN" altLang="en-US"/>
          </a:p>
        </p:txBody>
      </p:sp>
      <p:sp>
        <p:nvSpPr>
          <p:cNvPr id="7" name="五边形 6"/>
          <p:cNvSpPr/>
          <p:nvPr userDrawn="1"/>
        </p:nvSpPr>
        <p:spPr>
          <a:xfrm>
            <a:off x="263352" y="432893"/>
            <a:ext cx="573964" cy="432047"/>
          </a:xfrm>
          <a:prstGeom prst="homePlate">
            <a:avLst>
              <a:gd name="adj" fmla="val 382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31676" y="432893"/>
            <a:ext cx="95672" cy="4320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 y="432893"/>
            <a:ext cx="95672" cy="4320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00151"/>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00151"/>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t>2018/11/29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t>2018/11/29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t>2018/11/29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50000">
              <a:srgbClr val="ECECEC"/>
            </a:gs>
            <a:gs pos="0">
              <a:srgbClr val="E2E2E2"/>
            </a:gs>
            <a:gs pos="100000">
              <a:schemeClr val="bg1"/>
            </a:gs>
          </a:gsLst>
          <a:lin ang="18900000" scaled="1"/>
        </a:gradFill>
        <a:effectLst/>
      </p:bgPr>
    </p:bg>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t>2018/11/29</a:t>
            </a:fld>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t>‹#›</a:t>
            </a:fld>
            <a:endParaRPr lang="zh-CN" alt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665" b="1"/>
            </a:lvl1pPr>
          </a:lstStyle>
          <a:p>
            <a:r>
              <a:rPr lang="zh-CN" altLang="en-US"/>
              <a:t>单击此处编辑母版标题样式</a:t>
            </a:r>
          </a:p>
        </p:txBody>
      </p:sp>
      <p:sp>
        <p:nvSpPr>
          <p:cNvPr id="3" name="内容占位符 2"/>
          <p:cNvSpPr>
            <a:spLocks noGrp="1"/>
          </p:cNvSpPr>
          <p:nvPr>
            <p:ph idx="1"/>
          </p:nvPr>
        </p:nvSpPr>
        <p:spPr>
          <a:xfrm>
            <a:off x="4766733" y="273052"/>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t>2018/11/29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65"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pPr lvl="0"/>
            <a:endParaRPr lang="zh-CN" altLang="en-US" noProof="0"/>
          </a:p>
        </p:txBody>
      </p:sp>
      <p:sp>
        <p:nvSpPr>
          <p:cNvPr id="4" name="文本占位符 3"/>
          <p:cNvSpPr>
            <a:spLocks noGrp="1"/>
          </p:cNvSpPr>
          <p:nvPr>
            <p:ph type="body" sz="half" idx="2"/>
          </p:nvPr>
        </p:nvSpPr>
        <p:spPr>
          <a:xfrm>
            <a:off x="2389717" y="5367338"/>
            <a:ext cx="73152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t>2018/11/29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09600" y="275167"/>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609600" y="1600201"/>
            <a:ext cx="10972800" cy="452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mn-lt"/>
                <a:ea typeface="+mn-ea"/>
              </a:defRPr>
            </a:lvl1pPr>
          </a:lstStyle>
          <a:p>
            <a:pPr>
              <a:defRPr/>
            </a:pPr>
            <a:fld id="{BCA76A6C-E1BF-41A9-90D8-1F55C472F0D3}" type="datetimeFigureOut">
              <a:rPr lang="zh-CN" altLang="en-US"/>
              <a:t>2018/11/29</a:t>
            </a:fld>
            <a:endParaRPr lang="zh-CN" altLang="en-US"/>
          </a:p>
        </p:txBody>
      </p:sp>
      <p:sp>
        <p:nvSpPr>
          <p:cNvPr id="5" name="页脚占位符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fontAlgn="auto">
              <a:spcBef>
                <a:spcPts val="0"/>
              </a:spcBef>
              <a:spcAft>
                <a:spcPts val="0"/>
              </a:spcAft>
              <a:defRPr sz="1600" smtClean="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defRPr>
            </a:lvl1pPr>
          </a:lstStyle>
          <a:p>
            <a:pPr>
              <a:defRPr/>
            </a:pPr>
            <a:fld id="{4AC6EAE7-8652-497A-B0B9-2516C5BD65FF}" type="slidenum">
              <a:rPr lang="zh-CN" altLang="en-US"/>
              <a:t>‹#›</a:t>
            </a:fld>
            <a:endParaRPr lang="zh-CN" altLang="en-US"/>
          </a:p>
        </p:txBody>
      </p:sp>
      <p:pic>
        <p:nvPicPr>
          <p:cNvPr id="7" name="图片 6"/>
          <p:cNvPicPr>
            <a:picLocks noChangeAspect="1"/>
          </p:cNvPicPr>
          <p:nvPr userDrawn="1"/>
        </p:nvPicPr>
        <p:blipFill>
          <a:blip r:embed="rId13" cstate="print">
            <a:extLst>
              <a:ext uri="{BEBA8EAE-BF5A-486C-A8C5-ECC9F3942E4B}">
                <a14:imgProps xmlns:a14="http://schemas.microsoft.com/office/drawing/2010/main">
                  <a14:imgLayer r:embed="rId1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0"/>
            <a:ext cx="12192000" cy="6858000"/>
          </a:xfrm>
          <a:prstGeom prst="rect">
            <a:avLst/>
          </a:prstGeom>
          <a:gradFill flip="none" rotWithShape="1">
            <a:gsLst>
              <a:gs pos="0">
                <a:schemeClr val="bg1">
                  <a:alpha val="55000"/>
                </a:schemeClr>
              </a:gs>
              <a:gs pos="71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xStyles>
    <p:titleStyle>
      <a:lvl1pPr algn="ctr" rtl="0" fontAlgn="base">
        <a:spcBef>
          <a:spcPct val="0"/>
        </a:spcBef>
        <a:spcAft>
          <a:spcPct val="0"/>
        </a:spcAft>
        <a:defRPr sz="5865" kern="1200">
          <a:solidFill>
            <a:schemeClr val="tx1"/>
          </a:solidFill>
          <a:latin typeface="+mj-lt"/>
          <a:ea typeface="+mj-ea"/>
          <a:cs typeface="+mj-cs"/>
        </a:defRPr>
      </a:lvl1pPr>
      <a:lvl2pPr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fontAlgn="base">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fontAlgn="base">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fontAlgn="base">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fontAlgn="base">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234946" y="3836915"/>
            <a:ext cx="9703060" cy="548245"/>
            <a:chOff x="898376" y="3075806"/>
            <a:chExt cx="7277295" cy="411184"/>
          </a:xfrm>
        </p:grpSpPr>
        <p:sp>
          <p:nvSpPr>
            <p:cNvPr id="15" name="五边形 14"/>
            <p:cNvSpPr/>
            <p:nvPr/>
          </p:nvSpPr>
          <p:spPr>
            <a:xfrm>
              <a:off x="3603672" y="3075806"/>
              <a:ext cx="4571999" cy="41118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19" name="五边形 18"/>
            <p:cNvSpPr/>
            <p:nvPr/>
          </p:nvSpPr>
          <p:spPr>
            <a:xfrm flipH="1">
              <a:off x="898376" y="3075806"/>
              <a:ext cx="4571999" cy="41118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grpSp>
      <p:sp>
        <p:nvSpPr>
          <p:cNvPr id="21" name="TextBox 7"/>
          <p:cNvSpPr>
            <a:spLocks noChangeArrowheads="1"/>
          </p:cNvSpPr>
          <p:nvPr/>
        </p:nvSpPr>
        <p:spPr bwMode="auto">
          <a:xfrm>
            <a:off x="4277360" y="6165691"/>
            <a:ext cx="3575536"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sz="14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爱前端 专注</a:t>
            </a: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HTML5</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培训 匠心品质 口碑教育</a:t>
            </a:r>
          </a:p>
        </p:txBody>
      </p:sp>
      <p:cxnSp>
        <p:nvCxnSpPr>
          <p:cNvPr id="22" name="直接连接符 21"/>
          <p:cNvCxnSpPr/>
          <p:nvPr/>
        </p:nvCxnSpPr>
        <p:spPr>
          <a:xfrm flipH="1">
            <a:off x="3311691" y="6309320"/>
            <a:ext cx="814387" cy="0"/>
          </a:xfrm>
          <a:prstGeom prst="line">
            <a:avLst/>
          </a:prstGeom>
          <a:ln w="6350">
            <a:solidFill>
              <a:schemeClr val="tx1">
                <a:lumMod val="85000"/>
                <a:lumOff val="15000"/>
              </a:schemeClr>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016213" y="6309320"/>
            <a:ext cx="814387" cy="0"/>
          </a:xfrm>
          <a:prstGeom prst="line">
            <a:avLst/>
          </a:prstGeom>
          <a:ln w="6350">
            <a:solidFill>
              <a:schemeClr val="tx1">
                <a:lumMod val="85000"/>
                <a:lumOff val="15000"/>
              </a:schemeClr>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24" name="TextBox 7"/>
          <p:cNvSpPr>
            <a:spLocks noChangeArrowheads="1"/>
          </p:cNvSpPr>
          <p:nvPr/>
        </p:nvSpPr>
        <p:spPr bwMode="auto">
          <a:xfrm>
            <a:off x="2903269" y="3885336"/>
            <a:ext cx="6304668" cy="4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2935">
                <a:solidFill>
                  <a:schemeClr val="bg1"/>
                </a:solidFill>
                <a:latin typeface="Swis721 Lt BT" pitchFamily="34" charset="0"/>
                <a:ea typeface="微软雅黑" panose="020B0503020204020204" pitchFamily="34" charset="-122"/>
                <a:cs typeface="LilyUPC" panose="020B0604020202020204" pitchFamily="34" charset="-34"/>
                <a:sym typeface="微软雅黑" panose="020B0503020204020204" pitchFamily="34" charset="-122"/>
              </a:rPr>
              <a:t>讲师姓名</a:t>
            </a:r>
            <a:endParaRPr lang="zh-CN" sz="2935" dirty="0">
              <a:solidFill>
                <a:schemeClr val="bg1"/>
              </a:solidFill>
              <a:latin typeface="Swis721 Lt BT"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25" name="TextBox 7"/>
          <p:cNvSpPr>
            <a:spLocks noChangeArrowheads="1"/>
          </p:cNvSpPr>
          <p:nvPr/>
        </p:nvSpPr>
        <p:spPr bwMode="auto">
          <a:xfrm>
            <a:off x="114935" y="1156345"/>
            <a:ext cx="12192000" cy="1623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lnSpc>
                <a:spcPct val="120000"/>
              </a:lnSpc>
              <a:spcBef>
                <a:spcPts val="0"/>
              </a:spcBef>
              <a:spcAft>
                <a:spcPts val="0"/>
              </a:spcAft>
              <a:defRPr/>
            </a:pPr>
            <a:r>
              <a:rPr lang="en-US" altLang="zh-CN" sz="44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《jQuery</a:t>
            </a:r>
            <a:r>
              <a:rPr lang="zh-CN" altLang="en-US" sz="44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44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Ajax</a:t>
            </a:r>
            <a:r>
              <a:rPr lang="zh-CN" altLang="en-US" sz="44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实战教程</a:t>
            </a:r>
            <a:r>
              <a:rPr lang="en-US" altLang="zh-CN" sz="44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a:t>
            </a:r>
          </a:p>
          <a:p>
            <a:pPr algn="ctr" fontAlgn="auto">
              <a:lnSpc>
                <a:spcPct val="120000"/>
              </a:lnSpc>
              <a:spcBef>
                <a:spcPts val="0"/>
              </a:spcBef>
              <a:spcAft>
                <a:spcPts val="0"/>
              </a:spcAft>
              <a:defRPr/>
            </a:pPr>
            <a:r>
              <a:rPr lang="zh-CN" sz="48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第</a:t>
            </a:r>
            <a:r>
              <a:rPr lang="en-US" altLang="zh-CN" sz="48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10</a:t>
            </a:r>
            <a:r>
              <a:rPr lang="zh-CN" sz="4800" b="1" spc="40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章 BOM</a:t>
            </a:r>
          </a:p>
        </p:txBody>
      </p:sp>
      <p:sp>
        <p:nvSpPr>
          <p:cNvPr id="26" name="五边形 25"/>
          <p:cNvSpPr/>
          <p:nvPr/>
        </p:nvSpPr>
        <p:spPr>
          <a:xfrm flipH="1">
            <a:off x="10931750" y="3836915"/>
            <a:ext cx="1250725" cy="548245"/>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27" name="五边形 26"/>
          <p:cNvSpPr/>
          <p:nvPr/>
        </p:nvSpPr>
        <p:spPr>
          <a:xfrm>
            <a:off x="-9525" y="3836915"/>
            <a:ext cx="1250725" cy="548245"/>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13" name="TextBox 7"/>
          <p:cNvSpPr>
            <a:spLocks noChangeArrowheads="1"/>
          </p:cNvSpPr>
          <p:nvPr/>
        </p:nvSpPr>
        <p:spPr bwMode="auto">
          <a:xfrm>
            <a:off x="3782524" y="5053297"/>
            <a:ext cx="4626952"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2018</a:t>
            </a:r>
            <a:r>
              <a:rPr lang="zh-CN" altLang="en-US" sz="240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年</a:t>
            </a:r>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11</a:t>
            </a:r>
            <a:r>
              <a:rPr lang="zh-CN" altLang="en-US" sz="240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月</a:t>
            </a:r>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25</a:t>
            </a:r>
            <a:r>
              <a:rPr lang="zh-CN" altLang="en-US" sz="240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日</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descr="图片1"/>
          <p:cNvPicPr>
            <a:picLocks noChangeAspect="1"/>
          </p:cNvPicPr>
          <p:nvPr/>
        </p:nvPicPr>
        <p:blipFill>
          <a:blip r:embed="rId3"/>
          <a:stretch>
            <a:fillRect/>
          </a:stretch>
        </p:blipFill>
        <p:spPr>
          <a:xfrm>
            <a:off x="114935" y="121920"/>
            <a:ext cx="2133600" cy="552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3000"/>
                                  </p:iterate>
                                  <p:childTnLst>
                                    <p:set>
                                      <p:cBhvr>
                                        <p:cTn id="6" dur="1" fill="hold">
                                          <p:stCondLst>
                                            <p:cond delay="0"/>
                                          </p:stCondLst>
                                        </p:cTn>
                                        <p:tgtEl>
                                          <p:spTgt spid="25"/>
                                        </p:tgtEl>
                                        <p:attrNameLst>
                                          <p:attrName>style.visibility</p:attrName>
                                        </p:attrNameLst>
                                      </p:cBhvr>
                                      <p:to>
                                        <p:strVal val="visible"/>
                                      </p:to>
                                    </p:set>
                                    <p:anim calcmode="lin" valueType="num">
                                      <p:cBhvr additive="base">
                                        <p:cTn id="7" dur="600" fill="hold"/>
                                        <p:tgtEl>
                                          <p:spTgt spid="25"/>
                                        </p:tgtEl>
                                        <p:attrNameLst>
                                          <p:attrName>ppt_x</p:attrName>
                                        </p:attrNameLst>
                                      </p:cBhvr>
                                      <p:tavLst>
                                        <p:tav tm="0">
                                          <p:val>
                                            <p:strVal val="0-#ppt_w/2"/>
                                          </p:val>
                                        </p:tav>
                                        <p:tav tm="100000">
                                          <p:val>
                                            <p:strVal val="#ppt_x"/>
                                          </p:val>
                                        </p:tav>
                                      </p:tavLst>
                                    </p:anim>
                                    <p:anim calcmode="lin" valueType="num">
                                      <p:cBhvr additive="base">
                                        <p:cTn id="8" dur="6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2394"/>
                            </p:stCondLst>
                            <p:childTnLst>
                              <p:par>
                                <p:cTn id="10" presetID="16" presetClass="entr" presetSubtype="37"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outVertical)">
                                      <p:cBhvr>
                                        <p:cTn id="12" dur="500"/>
                                        <p:tgtEl>
                                          <p:spTgt spid="14"/>
                                        </p:tgtEl>
                                      </p:cBhvr>
                                    </p:animEffect>
                                  </p:childTnLst>
                                </p:cTn>
                              </p:par>
                            </p:childTnLst>
                          </p:cTn>
                        </p:par>
                        <p:par>
                          <p:cTn id="13" fill="hold">
                            <p:stCondLst>
                              <p:cond delay="2894"/>
                            </p:stCondLst>
                            <p:childTnLst>
                              <p:par>
                                <p:cTn id="14" presetID="2" presetClass="entr" presetSubtype="2"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1+#ppt_w/2"/>
                                          </p:val>
                                        </p:tav>
                                        <p:tav tm="100000">
                                          <p:val>
                                            <p:strVal val="#ppt_x"/>
                                          </p:val>
                                        </p:tav>
                                      </p:tavLst>
                                    </p:anim>
                                    <p:anim calcmode="lin" valueType="num">
                                      <p:cBhvr additive="base">
                                        <p:cTn id="17" dur="500" fill="hold"/>
                                        <p:tgtEl>
                                          <p:spTgt spid="26"/>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0-#ppt_w/2"/>
                                          </p:val>
                                        </p:tav>
                                        <p:tav tm="100000">
                                          <p:val>
                                            <p:strVal val="#ppt_x"/>
                                          </p:val>
                                        </p:tav>
                                      </p:tavLst>
                                    </p:anim>
                                    <p:anim calcmode="lin" valueType="num">
                                      <p:cBhvr additive="base">
                                        <p:cTn id="21" dur="500" fill="hold"/>
                                        <p:tgtEl>
                                          <p:spTgt spid="27"/>
                                        </p:tgtEl>
                                        <p:attrNameLst>
                                          <p:attrName>ppt_y</p:attrName>
                                        </p:attrNameLst>
                                      </p:cBhvr>
                                      <p:tavLst>
                                        <p:tav tm="0">
                                          <p:val>
                                            <p:strVal val="#ppt_y"/>
                                          </p:val>
                                        </p:tav>
                                        <p:tav tm="100000">
                                          <p:val>
                                            <p:strVal val="#ppt_y"/>
                                          </p:val>
                                        </p:tav>
                                      </p:tavLst>
                                    </p:anim>
                                  </p:childTnLst>
                                </p:cTn>
                              </p:par>
                            </p:childTnLst>
                          </p:cTn>
                        </p:par>
                        <p:par>
                          <p:cTn id="22" fill="hold">
                            <p:stCondLst>
                              <p:cond delay="3394"/>
                            </p:stCondLst>
                            <p:childTnLst>
                              <p:par>
                                <p:cTn id="23" presetID="38" presetClass="entr" presetSubtype="0" accel="50000" fill="hold" grpId="0" nodeType="afterEffect">
                                  <p:stCondLst>
                                    <p:cond delay="0"/>
                                  </p:stCondLst>
                                  <p:iterate type="lt">
                                    <p:tmPct val="50000"/>
                                  </p:iterate>
                                  <p:childTnLst>
                                    <p:set>
                                      <p:cBhvr>
                                        <p:cTn id="24" dur="1" fill="hold">
                                          <p:stCondLst>
                                            <p:cond delay="0"/>
                                          </p:stCondLst>
                                        </p:cTn>
                                        <p:tgtEl>
                                          <p:spTgt spid="24"/>
                                        </p:tgtEl>
                                        <p:attrNameLst>
                                          <p:attrName>style.visibility</p:attrName>
                                        </p:attrNameLst>
                                      </p:cBhvr>
                                      <p:to>
                                        <p:strVal val="visible"/>
                                      </p:to>
                                    </p:set>
                                    <p:set>
                                      <p:cBhvr>
                                        <p:cTn id="25" dur="46" fill="hold">
                                          <p:stCondLst>
                                            <p:cond delay="0"/>
                                          </p:stCondLst>
                                        </p:cTn>
                                        <p:tgtEl>
                                          <p:spTgt spid="24"/>
                                        </p:tgtEl>
                                        <p:attrNameLst>
                                          <p:attrName>style.rotation</p:attrName>
                                        </p:attrNameLst>
                                      </p:cBhvr>
                                      <p:to>
                                        <p:strVal val="-45.0"/>
                                      </p:to>
                                    </p:set>
                                    <p:anim calcmode="lin" valueType="num">
                                      <p:cBhvr>
                                        <p:cTn id="26" dur="46" fill="hold">
                                          <p:stCondLst>
                                            <p:cond delay="46"/>
                                          </p:stCondLst>
                                        </p:cTn>
                                        <p:tgtEl>
                                          <p:spTgt spid="24"/>
                                        </p:tgtEl>
                                        <p:attrNameLst>
                                          <p:attrName>style.rotation</p:attrName>
                                        </p:attrNameLst>
                                      </p:cBhvr>
                                      <p:tavLst>
                                        <p:tav tm="0">
                                          <p:val>
                                            <p:fltVal val="-45"/>
                                          </p:val>
                                        </p:tav>
                                        <p:tav tm="69900">
                                          <p:val>
                                            <p:fltVal val="45"/>
                                          </p:val>
                                        </p:tav>
                                        <p:tav tm="100000">
                                          <p:val>
                                            <p:fltVal val="0"/>
                                          </p:val>
                                        </p:tav>
                                      </p:tavLst>
                                    </p:anim>
                                    <p:anim calcmode="lin" valueType="num">
                                      <p:cBhvr>
                                        <p:cTn id="27" dur="46" fill="hold">
                                          <p:stCondLst>
                                            <p:cond delay="0"/>
                                          </p:stCondLst>
                                        </p:cTn>
                                        <p:tgtEl>
                                          <p:spTgt spid="24"/>
                                        </p:tgtEl>
                                        <p:attrNameLst>
                                          <p:attrName>ppt_y</p:attrName>
                                        </p:attrNameLst>
                                      </p:cBhvr>
                                      <p:tavLst>
                                        <p:tav tm="0">
                                          <p:val>
                                            <p:strVal val="#ppt_y-1"/>
                                          </p:val>
                                        </p:tav>
                                        <p:tav tm="100000">
                                          <p:val>
                                            <p:strVal val="#ppt_y-(0.354*#ppt_w-0.172*#ppt_h)"/>
                                          </p:val>
                                        </p:tav>
                                      </p:tavLst>
                                    </p:anim>
                                    <p:anim calcmode="lin" valueType="num">
                                      <p:cBhvr>
                                        <p:cTn id="28" dur="16" decel="50000" autoRev="1" fill="hold">
                                          <p:stCondLst>
                                            <p:cond delay="46"/>
                                          </p:stCondLst>
                                        </p:cTn>
                                        <p:tgtEl>
                                          <p:spTgt spid="24"/>
                                        </p:tgtEl>
                                        <p:attrNameLst>
                                          <p:attrName>ppt_y</p:attrName>
                                        </p:attrNameLst>
                                      </p:cBhvr>
                                      <p:tavLst>
                                        <p:tav tm="0">
                                          <p:val>
                                            <p:strVal val="#ppt_y-(0.354*#ppt_w-0.172*#ppt_h)"/>
                                          </p:val>
                                        </p:tav>
                                        <p:tav tm="100000">
                                          <p:val>
                                            <p:strVal val="#ppt_y-(0.354*#ppt_w-0.172*#ppt_h)-#ppt_h/2"/>
                                          </p:val>
                                        </p:tav>
                                      </p:tavLst>
                                    </p:anim>
                                    <p:anim calcmode="lin" valueType="num">
                                      <p:cBhvr>
                                        <p:cTn id="29" dur="14" fill="hold">
                                          <p:stCondLst>
                                            <p:cond delay="86"/>
                                          </p:stCondLst>
                                        </p:cTn>
                                        <p:tgtEl>
                                          <p:spTgt spid="24"/>
                                        </p:tgtEl>
                                        <p:attrNameLst>
                                          <p:attrName>ppt_y</p:attrName>
                                        </p:attrNameLst>
                                      </p:cBhvr>
                                      <p:tavLst>
                                        <p:tav tm="0">
                                          <p:val>
                                            <p:strVal val="#ppt_y-(0.354*#ppt_w-0.172*#ppt_h)"/>
                                          </p:val>
                                        </p:tav>
                                        <p:tav tm="100000">
                                          <p:val>
                                            <p:strVal val="#ppt_y"/>
                                          </p:val>
                                        </p:tav>
                                      </p:tavLst>
                                    </p:anim>
                                  </p:childTnLst>
                                </p:cTn>
                              </p:par>
                            </p:childTnLst>
                          </p:cTn>
                        </p:par>
                        <p:par>
                          <p:cTn id="30" fill="hold">
                            <p:stCondLst>
                              <p:cond delay="3644"/>
                            </p:stCondLst>
                            <p:childTnLst>
                              <p:par>
                                <p:cTn id="31" presetID="16" presetClass="entr" presetSubtype="37"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arn(outVertical)">
                                      <p:cBhvr>
                                        <p:cTn id="33" dur="1000"/>
                                        <p:tgtEl>
                                          <p:spTgt spid="21"/>
                                        </p:tgtEl>
                                      </p:cBhvr>
                                    </p:animEffect>
                                  </p:childTnLst>
                                </p:cTn>
                              </p:par>
                            </p:childTnLst>
                          </p:cTn>
                        </p:par>
                        <p:par>
                          <p:cTn id="34" fill="hold">
                            <p:stCondLst>
                              <p:cond delay="4644"/>
                            </p:stCondLst>
                            <p:childTnLst>
                              <p:par>
                                <p:cTn id="35" presetID="22" presetClass="entr" presetSubtype="2"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right)">
                                      <p:cBhvr>
                                        <p:cTn id="37" dur="500"/>
                                        <p:tgtEl>
                                          <p:spTgt spid="22"/>
                                        </p:tgtEl>
                                      </p:cBhvr>
                                    </p:animEffect>
                                  </p:childTnLst>
                                </p:cTn>
                              </p:par>
                              <p:par>
                                <p:cTn id="38" presetID="22" presetClass="entr" presetSubtype="8"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500"/>
                                        <p:tgtEl>
                                          <p:spTgt spid="23"/>
                                        </p:tgtEl>
                                      </p:cBhvr>
                                    </p:animEffect>
                                  </p:childTnLst>
                                </p:cTn>
                              </p:par>
                            </p:childTnLst>
                          </p:cTn>
                        </p:par>
                        <p:par>
                          <p:cTn id="41" fill="hold">
                            <p:stCondLst>
                              <p:cond delay="5144"/>
                            </p:stCondLst>
                            <p:childTnLst>
                              <p:par>
                                <p:cTn id="42" presetID="16" presetClass="entr" presetSubtype="37"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arn(outVertical)">
                                      <p:cBhvr>
                                        <p:cTn id="4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6" grpId="0" bldLvl="0" animBg="1"/>
      <p:bldP spid="27" grpId="0" bldLvl="0" animBg="1"/>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10.4 窗口的卷动高度</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910590"/>
            <a:ext cx="11543665" cy="55308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当浏览器纵向滚动条滚动时，网页就将产生“卷动高度”，如图所示。</a:t>
            </a:r>
          </a:p>
        </p:txBody>
      </p:sp>
      <p:pic>
        <p:nvPicPr>
          <p:cNvPr id="291" name="图片 291"/>
          <p:cNvPicPr>
            <a:picLocks noChangeAspect="1"/>
          </p:cNvPicPr>
          <p:nvPr/>
        </p:nvPicPr>
        <p:blipFill>
          <a:blip r:embed="rId3"/>
          <a:stretch>
            <a:fillRect/>
          </a:stretch>
        </p:blipFill>
        <p:spPr>
          <a:xfrm>
            <a:off x="3260090" y="1748790"/>
            <a:ext cx="5022850" cy="46780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10.4 窗口的卷动高度</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638175" y="1223010"/>
            <a:ext cx="11543665" cy="4769485"/>
          </a:xfrm>
          <a:prstGeom prst="rect">
            <a:avLst/>
          </a:prstGeom>
          <a:noFill/>
          <a:ln w="9525">
            <a:noFill/>
          </a:ln>
        </p:spPr>
        <p:txBody>
          <a:bodyPr wrap="square">
            <a:spAutoFit/>
          </a:bodyPr>
          <a:lstStyle/>
          <a:p>
            <a:pPr marL="0" indent="0">
              <a:lnSpc>
                <a:spcPct val="190000"/>
              </a:lnSpc>
            </a:pPr>
            <a:r>
              <a:rPr sz="2000" b="0">
                <a:latin typeface="Consolas" panose="020B0609020204030204" charset="0"/>
                <a:ea typeface="宋体" panose="02010600030101010101" pitchFamily="2" charset="-122"/>
              </a:rPr>
              <a:t>在原生JavaScript中得到浏览器窗口的卷动高度书写方法为： </a:t>
            </a:r>
          </a:p>
          <a:p>
            <a:pPr marL="0" indent="0">
              <a:lnSpc>
                <a:spcPct val="190000"/>
              </a:lnSpc>
            </a:pPr>
            <a:endParaRPr sz="2000" b="0">
              <a:latin typeface="Consolas" panose="020B0609020204030204" charset="0"/>
              <a:ea typeface="宋体" panose="02010600030101010101" pitchFamily="2" charset="-122"/>
            </a:endParaRPr>
          </a:p>
          <a:p>
            <a:pPr marL="0" indent="0">
              <a:lnSpc>
                <a:spcPct val="190000"/>
              </a:lnSpc>
            </a:pPr>
            <a:r>
              <a:rPr sz="2000" b="0">
                <a:latin typeface="Consolas" panose="020B0609020204030204" charset="0"/>
                <a:ea typeface="宋体" panose="02010600030101010101" pitchFamily="2" charset="-122"/>
              </a:rPr>
              <a:t>	</a:t>
            </a:r>
          </a:p>
          <a:p>
            <a:pPr marL="0" indent="0">
              <a:lnSpc>
                <a:spcPct val="190000"/>
              </a:lnSpc>
            </a:pPr>
            <a:endParaRPr sz="2000" b="0">
              <a:latin typeface="Consolas" panose="020B0609020204030204" charset="0"/>
              <a:ea typeface="宋体" panose="02010600030101010101" pitchFamily="2" charset="-122"/>
            </a:endParaRPr>
          </a:p>
          <a:p>
            <a:pPr marL="0" indent="0">
              <a:lnSpc>
                <a:spcPct val="190000"/>
              </a:lnSpc>
            </a:pPr>
            <a:r>
              <a:rPr sz="2000" b="0">
                <a:latin typeface="Consolas" panose="020B0609020204030204" charset="0"/>
                <a:ea typeface="宋体" panose="02010600030101010101" pitchFamily="2" charset="-122"/>
              </a:rPr>
              <a:t>而在jQuery中得到浏览器窗口的卷动高度书写方法为：</a:t>
            </a:r>
          </a:p>
          <a:p>
            <a:pPr marL="0" indent="0">
              <a:lnSpc>
                <a:spcPct val="190000"/>
              </a:lnSpc>
            </a:pPr>
            <a:r>
              <a:rPr sz="2000" b="0">
                <a:latin typeface="Consolas" panose="020B0609020204030204" charset="0"/>
                <a:ea typeface="宋体" panose="02010600030101010101" pitchFamily="2" charset="-122"/>
              </a:rPr>
              <a:t>	</a:t>
            </a:r>
          </a:p>
          <a:p>
            <a:pPr marL="0" indent="0">
              <a:lnSpc>
                <a:spcPct val="190000"/>
              </a:lnSpc>
            </a:pPr>
            <a:endParaRPr sz="2000" b="0">
              <a:latin typeface="Consolas" panose="020B0609020204030204" charset="0"/>
              <a:ea typeface="宋体" panose="02010600030101010101" pitchFamily="2" charset="-122"/>
            </a:endParaRPr>
          </a:p>
          <a:p>
            <a:pPr marL="0" indent="0">
              <a:lnSpc>
                <a:spcPct val="190000"/>
              </a:lnSpc>
            </a:pPr>
            <a:r>
              <a:rPr sz="2000" b="0">
                <a:latin typeface="Consolas" panose="020B0609020204030204" charset="0"/>
                <a:ea typeface="宋体" panose="02010600030101010101" pitchFamily="2" charset="-122"/>
              </a:rPr>
              <a:t>scroll()是英语“卷轴”的意思。scrollTop()方法将返回窗口的卷动高度。</a:t>
            </a:r>
          </a:p>
        </p:txBody>
      </p:sp>
      <p:pic>
        <p:nvPicPr>
          <p:cNvPr id="3" name="图片 2"/>
          <p:cNvPicPr>
            <a:picLocks noChangeAspect="1"/>
          </p:cNvPicPr>
          <p:nvPr/>
        </p:nvPicPr>
        <p:blipFill>
          <a:blip r:embed="rId3"/>
          <a:stretch>
            <a:fillRect/>
          </a:stretch>
        </p:blipFill>
        <p:spPr>
          <a:xfrm>
            <a:off x="1203960" y="2353310"/>
            <a:ext cx="9783445" cy="616585"/>
          </a:xfrm>
          <a:prstGeom prst="rect">
            <a:avLst/>
          </a:prstGeom>
        </p:spPr>
      </p:pic>
      <p:pic>
        <p:nvPicPr>
          <p:cNvPr id="5" name="图片 4"/>
          <p:cNvPicPr>
            <a:picLocks noChangeAspect="1"/>
          </p:cNvPicPr>
          <p:nvPr/>
        </p:nvPicPr>
        <p:blipFill>
          <a:blip r:embed="rId4"/>
          <a:stretch>
            <a:fillRect/>
          </a:stretch>
        </p:blipFill>
        <p:spPr>
          <a:xfrm>
            <a:off x="3093085" y="4412615"/>
            <a:ext cx="5039360" cy="6819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9"/>
          <p:cNvSpPr txBox="1"/>
          <p:nvPr/>
        </p:nvSpPr>
        <p:spPr>
          <a:xfrm>
            <a:off x="2211705" y="3059430"/>
            <a:ext cx="7767955" cy="738505"/>
          </a:xfrm>
          <a:prstGeom prst="rect">
            <a:avLst/>
          </a:prstGeom>
          <a:noFill/>
        </p:spPr>
        <p:txBody>
          <a:bodyPr wrap="square" lIns="0" tIns="0" rIns="0" bIns="0" rtlCol="0">
            <a:spAutoFit/>
          </a:bodyPr>
          <a:lstStyle/>
          <a:p>
            <a:pPr marL="0" lvl="1" algn="ctr"/>
            <a:r>
              <a:rPr lang="en-US" sz="4800" b="1" dirty="0">
                <a:solidFill>
                  <a:schemeClr val="accent1"/>
                </a:solidFill>
                <a:latin typeface="微软雅黑" panose="020B0503020204020204" pitchFamily="34" charset="-122"/>
                <a:ea typeface="微软雅黑" panose="020B0503020204020204" pitchFamily="34" charset="-122"/>
                <a:sym typeface="+mn-ea"/>
              </a:rPr>
              <a:t>10.5 卷动事件</a:t>
            </a:r>
          </a:p>
        </p:txBody>
      </p:sp>
      <p:sp>
        <p:nvSpPr>
          <p:cNvPr id="44" name="五边形 43"/>
          <p:cNvSpPr/>
          <p:nvPr/>
        </p:nvSpPr>
        <p:spPr>
          <a:xfrm>
            <a:off x="0"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48" name="任意多边形 47"/>
          <p:cNvSpPr/>
          <p:nvPr/>
        </p:nvSpPr>
        <p:spPr>
          <a:xfrm flipH="1">
            <a:off x="1470864" y="1625600"/>
            <a:ext cx="9250272" cy="3606800"/>
          </a:xfrm>
          <a:custGeom>
            <a:avLst/>
            <a:gdLst>
              <a:gd name="connsiteX0" fmla="*/ 6734601 w 8365511"/>
              <a:gd name="connsiteY0" fmla="*/ 0 h 3261820"/>
              <a:gd name="connsiteX1" fmla="*/ 6440954 w 8365511"/>
              <a:gd name="connsiteY1" fmla="*/ 0 h 3261820"/>
              <a:gd name="connsiteX2" fmla="*/ 1924557 w 8365511"/>
              <a:gd name="connsiteY2" fmla="*/ 0 h 3261820"/>
              <a:gd name="connsiteX3" fmla="*/ 1630910 w 8365511"/>
              <a:gd name="connsiteY3" fmla="*/ 0 h 3261820"/>
              <a:gd name="connsiteX4" fmla="*/ 0 w 8365511"/>
              <a:gd name="connsiteY4" fmla="*/ 1630910 h 3261820"/>
              <a:gd name="connsiteX5" fmla="*/ 1630910 w 8365511"/>
              <a:gd name="connsiteY5" fmla="*/ 3261820 h 3261820"/>
              <a:gd name="connsiteX6" fmla="*/ 1924557 w 8365511"/>
              <a:gd name="connsiteY6" fmla="*/ 3261820 h 3261820"/>
              <a:gd name="connsiteX7" fmla="*/ 6440954 w 8365511"/>
              <a:gd name="connsiteY7" fmla="*/ 3261820 h 3261820"/>
              <a:gd name="connsiteX8" fmla="*/ 6734601 w 8365511"/>
              <a:gd name="connsiteY8" fmla="*/ 3261820 h 3261820"/>
              <a:gd name="connsiteX9" fmla="*/ 8365511 w 8365511"/>
              <a:gd name="connsiteY9" fmla="*/ 1630910 h 326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5511" h="3261820">
                <a:moveTo>
                  <a:pt x="6734601" y="0"/>
                </a:moveTo>
                <a:lnTo>
                  <a:pt x="6440954" y="0"/>
                </a:lnTo>
                <a:lnTo>
                  <a:pt x="1924557" y="0"/>
                </a:lnTo>
                <a:lnTo>
                  <a:pt x="1630910" y="0"/>
                </a:lnTo>
                <a:lnTo>
                  <a:pt x="0" y="1630910"/>
                </a:lnTo>
                <a:lnTo>
                  <a:pt x="1630910" y="3261820"/>
                </a:lnTo>
                <a:lnTo>
                  <a:pt x="1924557" y="3261820"/>
                </a:lnTo>
                <a:lnTo>
                  <a:pt x="6440954" y="3261820"/>
                </a:lnTo>
                <a:lnTo>
                  <a:pt x="6734601" y="3261820"/>
                </a:lnTo>
                <a:lnTo>
                  <a:pt x="8365511" y="163091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52" name="任意多边形 51"/>
          <p:cNvSpPr/>
          <p:nvPr/>
        </p:nvSpPr>
        <p:spPr>
          <a:xfrm flipH="1">
            <a:off x="1677131" y="1756372"/>
            <a:ext cx="8837738" cy="3345256"/>
          </a:xfrm>
          <a:custGeom>
            <a:avLst/>
            <a:gdLst>
              <a:gd name="connsiteX0" fmla="*/ 7135510 w 8801228"/>
              <a:gd name="connsiteY0" fmla="*/ 0 h 3331436"/>
              <a:gd name="connsiteX1" fmla="*/ 6878335 w 8801228"/>
              <a:gd name="connsiteY1" fmla="*/ 0 h 3331436"/>
              <a:gd name="connsiteX2" fmla="*/ 6835596 w 8801228"/>
              <a:gd name="connsiteY2" fmla="*/ 0 h 3331436"/>
              <a:gd name="connsiteX3" fmla="*/ 6578421 w 8801228"/>
              <a:gd name="connsiteY3" fmla="*/ 0 h 3331436"/>
              <a:gd name="connsiteX4" fmla="*/ 2222807 w 8801228"/>
              <a:gd name="connsiteY4" fmla="*/ 0 h 3331436"/>
              <a:gd name="connsiteX5" fmla="*/ 1965632 w 8801228"/>
              <a:gd name="connsiteY5" fmla="*/ 0 h 3331436"/>
              <a:gd name="connsiteX6" fmla="*/ 1922893 w 8801228"/>
              <a:gd name="connsiteY6" fmla="*/ 0 h 3331436"/>
              <a:gd name="connsiteX7" fmla="*/ 1665718 w 8801228"/>
              <a:gd name="connsiteY7" fmla="*/ 0 h 3331436"/>
              <a:gd name="connsiteX8" fmla="*/ 0 w 8801228"/>
              <a:gd name="connsiteY8" fmla="*/ 1665718 h 3331436"/>
              <a:gd name="connsiteX9" fmla="*/ 1665718 w 8801228"/>
              <a:gd name="connsiteY9" fmla="*/ 3331436 h 3331436"/>
              <a:gd name="connsiteX10" fmla="*/ 1922893 w 8801228"/>
              <a:gd name="connsiteY10" fmla="*/ 3331436 h 3331436"/>
              <a:gd name="connsiteX11" fmla="*/ 1965632 w 8801228"/>
              <a:gd name="connsiteY11" fmla="*/ 3331436 h 3331436"/>
              <a:gd name="connsiteX12" fmla="*/ 2222807 w 8801228"/>
              <a:gd name="connsiteY12" fmla="*/ 3331436 h 3331436"/>
              <a:gd name="connsiteX13" fmla="*/ 6578421 w 8801228"/>
              <a:gd name="connsiteY13" fmla="*/ 3331436 h 3331436"/>
              <a:gd name="connsiteX14" fmla="*/ 6835596 w 8801228"/>
              <a:gd name="connsiteY14" fmla="*/ 3331436 h 3331436"/>
              <a:gd name="connsiteX15" fmla="*/ 6878335 w 8801228"/>
              <a:gd name="connsiteY15" fmla="*/ 3331436 h 3331436"/>
              <a:gd name="connsiteX16" fmla="*/ 7135510 w 8801228"/>
              <a:gd name="connsiteY16" fmla="*/ 3331436 h 3331436"/>
              <a:gd name="connsiteX17" fmla="*/ 8801228 w 8801228"/>
              <a:gd name="connsiteY17" fmla="*/ 1665718 h 333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01228" h="3331436">
                <a:moveTo>
                  <a:pt x="7135510" y="0"/>
                </a:moveTo>
                <a:lnTo>
                  <a:pt x="6878335" y="0"/>
                </a:lnTo>
                <a:lnTo>
                  <a:pt x="6835596" y="0"/>
                </a:lnTo>
                <a:lnTo>
                  <a:pt x="6578421" y="0"/>
                </a:lnTo>
                <a:lnTo>
                  <a:pt x="2222807" y="0"/>
                </a:lnTo>
                <a:lnTo>
                  <a:pt x="1965632" y="0"/>
                </a:lnTo>
                <a:lnTo>
                  <a:pt x="1922893" y="0"/>
                </a:lnTo>
                <a:lnTo>
                  <a:pt x="1665718" y="0"/>
                </a:lnTo>
                <a:lnTo>
                  <a:pt x="0" y="1665718"/>
                </a:lnTo>
                <a:lnTo>
                  <a:pt x="1665718" y="3331436"/>
                </a:lnTo>
                <a:lnTo>
                  <a:pt x="1922893" y="3331436"/>
                </a:lnTo>
                <a:lnTo>
                  <a:pt x="1965632" y="3331436"/>
                </a:lnTo>
                <a:lnTo>
                  <a:pt x="2222807" y="3331436"/>
                </a:lnTo>
                <a:lnTo>
                  <a:pt x="6578421" y="3331436"/>
                </a:lnTo>
                <a:lnTo>
                  <a:pt x="6835596" y="3331436"/>
                </a:lnTo>
                <a:lnTo>
                  <a:pt x="6878335" y="3331436"/>
                </a:lnTo>
                <a:lnTo>
                  <a:pt x="7135510" y="3331436"/>
                </a:lnTo>
                <a:lnTo>
                  <a:pt x="8801228" y="1665718"/>
                </a:lnTo>
                <a:close/>
              </a:path>
            </a:pathLst>
          </a:cu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53" name="五边形 52"/>
          <p:cNvSpPr/>
          <p:nvPr/>
        </p:nvSpPr>
        <p:spPr>
          <a:xfrm flipH="1">
            <a:off x="10721136"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barn(inVertical)">
                                      <p:cBhvr>
                                        <p:cTn id="11" dur="500"/>
                                        <p:tgtEl>
                                          <p:spTgt spid="48"/>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3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4" grpId="0" bldLvl="0" animBg="1"/>
      <p:bldP spid="48" grpId="0" bldLvl="0" animBg="1"/>
      <p:bldP spid="52" grpId="0" bldLvl="0" animBg="1"/>
      <p:bldP spid="5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10.5 卷动事件</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1318260"/>
            <a:ext cx="11543665" cy="4707890"/>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当窗口的卷动高度改变会触发原生JavaScript的onscroll事件：</a:t>
            </a:r>
          </a:p>
          <a:p>
            <a:pPr marL="0" indent="0">
              <a:lnSpc>
                <a:spcPct val="150000"/>
              </a:lnSpc>
            </a:pPr>
            <a:r>
              <a:rPr sz="2000" b="0">
                <a:latin typeface="Consolas" panose="020B0609020204030204" charset="0"/>
                <a:ea typeface="宋体" panose="02010600030101010101" pitchFamily="2" charset="-122"/>
              </a:rPr>
              <a:t>	</a:t>
            </a:r>
          </a:p>
          <a:p>
            <a:pPr marL="0" indent="0">
              <a:lnSpc>
                <a:spcPct val="150000"/>
              </a:lnSpc>
            </a:pPr>
            <a:endParaRPr sz="2000" b="0">
              <a:latin typeface="Consolas" panose="020B0609020204030204" charset="0"/>
              <a:ea typeface="宋体" panose="02010600030101010101" pitchFamily="2" charset="-122"/>
            </a:endParaRPr>
          </a:p>
          <a:p>
            <a:pPr marL="0" indent="0">
              <a:lnSpc>
                <a:spcPct val="150000"/>
              </a:lnSpc>
            </a:pPr>
            <a:endParaRPr sz="2000" b="0">
              <a:latin typeface="Consolas" panose="020B0609020204030204" charset="0"/>
              <a:ea typeface="宋体" panose="02010600030101010101" pitchFamily="2" charset="-122"/>
            </a:endParaRPr>
          </a:p>
          <a:p>
            <a:pPr marL="0" indent="0">
              <a:lnSpc>
                <a:spcPct val="150000"/>
              </a:lnSpc>
            </a:pPr>
            <a:endParaRPr sz="2000" b="0">
              <a:latin typeface="Consolas" panose="020B0609020204030204" charset="0"/>
              <a:ea typeface="宋体" panose="02010600030101010101" pitchFamily="2" charset="-122"/>
            </a:endParaRPr>
          </a:p>
          <a:p>
            <a:pPr marL="0" indent="0">
              <a:lnSpc>
                <a:spcPct val="150000"/>
              </a:lnSpc>
            </a:pPr>
            <a:r>
              <a:rPr sz="2000" b="0">
                <a:latin typeface="Consolas" panose="020B0609020204030204" charset="0"/>
                <a:ea typeface="宋体" panose="02010600030101010101" pitchFamily="2" charset="-122"/>
              </a:rPr>
              <a:t>jQuery中的写法为：</a:t>
            </a:r>
          </a:p>
          <a:p>
            <a:pPr marL="0" indent="0">
              <a:lnSpc>
                <a:spcPct val="150000"/>
              </a:lnSpc>
            </a:pPr>
            <a:r>
              <a:rPr sz="2000" b="0">
                <a:latin typeface="Consolas" panose="020B0609020204030204" charset="0"/>
                <a:ea typeface="宋体" panose="02010600030101010101" pitchFamily="2" charset="-122"/>
              </a:rPr>
              <a:t>	</a:t>
            </a:r>
          </a:p>
          <a:p>
            <a:pPr marL="0" indent="0">
              <a:lnSpc>
                <a:spcPct val="150000"/>
              </a:lnSpc>
            </a:pPr>
            <a:endParaRPr sz="2000" b="0">
              <a:latin typeface="Consolas" panose="020B0609020204030204" charset="0"/>
              <a:ea typeface="宋体" panose="02010600030101010101" pitchFamily="2" charset="-122"/>
            </a:endParaRPr>
          </a:p>
          <a:p>
            <a:pPr marL="0" indent="0">
              <a:lnSpc>
                <a:spcPct val="150000"/>
              </a:lnSpc>
            </a:pPr>
            <a:endParaRPr sz="2000" b="0">
              <a:latin typeface="Consolas" panose="020B0609020204030204" charset="0"/>
              <a:ea typeface="宋体" panose="02010600030101010101" pitchFamily="2" charset="-122"/>
            </a:endParaRPr>
          </a:p>
          <a:p>
            <a:pPr marL="0" indent="0">
              <a:lnSpc>
                <a:spcPct val="150000"/>
              </a:lnSpc>
            </a:pPr>
            <a:endParaRPr sz="2000" b="0">
              <a:latin typeface="Consolas" panose="020B0609020204030204" charset="0"/>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806700" y="2128520"/>
            <a:ext cx="5263515" cy="894080"/>
          </a:xfrm>
          <a:prstGeom prst="rect">
            <a:avLst/>
          </a:prstGeom>
        </p:spPr>
      </p:pic>
      <p:pic>
        <p:nvPicPr>
          <p:cNvPr id="5" name="图片 4"/>
          <p:cNvPicPr>
            <a:picLocks noChangeAspect="1"/>
          </p:cNvPicPr>
          <p:nvPr/>
        </p:nvPicPr>
        <p:blipFill>
          <a:blip r:embed="rId4"/>
          <a:stretch>
            <a:fillRect/>
          </a:stretch>
        </p:blipFill>
        <p:spPr>
          <a:xfrm>
            <a:off x="3024505" y="4596130"/>
            <a:ext cx="4945380" cy="11499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9"/>
          <p:cNvSpPr txBox="1"/>
          <p:nvPr/>
        </p:nvSpPr>
        <p:spPr>
          <a:xfrm>
            <a:off x="2212340" y="3002280"/>
            <a:ext cx="7767955" cy="738505"/>
          </a:xfrm>
          <a:prstGeom prst="rect">
            <a:avLst/>
          </a:prstGeom>
          <a:noFill/>
        </p:spPr>
        <p:txBody>
          <a:bodyPr wrap="square" lIns="0" tIns="0" rIns="0" bIns="0" rtlCol="0">
            <a:spAutoFit/>
          </a:bodyPr>
          <a:lstStyle/>
          <a:p>
            <a:pPr marL="0" lvl="1" algn="ctr"/>
            <a:r>
              <a:rPr lang="en-US" sz="4800" b="1" dirty="0">
                <a:solidFill>
                  <a:schemeClr val="accent1"/>
                </a:solidFill>
                <a:latin typeface="微软雅黑" panose="020B0503020204020204" pitchFamily="34" charset="-122"/>
                <a:ea typeface="微软雅黑" panose="020B0503020204020204" pitchFamily="34" charset="-122"/>
                <a:sym typeface="+mn-ea"/>
              </a:rPr>
              <a:t>10.6 卷动动画</a:t>
            </a:r>
          </a:p>
        </p:txBody>
      </p:sp>
      <p:sp>
        <p:nvSpPr>
          <p:cNvPr id="44" name="五边形 43"/>
          <p:cNvSpPr/>
          <p:nvPr/>
        </p:nvSpPr>
        <p:spPr>
          <a:xfrm>
            <a:off x="0"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48" name="任意多边形 47"/>
          <p:cNvSpPr/>
          <p:nvPr/>
        </p:nvSpPr>
        <p:spPr>
          <a:xfrm flipH="1">
            <a:off x="1470864" y="1625600"/>
            <a:ext cx="9250272" cy="3606800"/>
          </a:xfrm>
          <a:custGeom>
            <a:avLst/>
            <a:gdLst>
              <a:gd name="connsiteX0" fmla="*/ 6734601 w 8365511"/>
              <a:gd name="connsiteY0" fmla="*/ 0 h 3261820"/>
              <a:gd name="connsiteX1" fmla="*/ 6440954 w 8365511"/>
              <a:gd name="connsiteY1" fmla="*/ 0 h 3261820"/>
              <a:gd name="connsiteX2" fmla="*/ 1924557 w 8365511"/>
              <a:gd name="connsiteY2" fmla="*/ 0 h 3261820"/>
              <a:gd name="connsiteX3" fmla="*/ 1630910 w 8365511"/>
              <a:gd name="connsiteY3" fmla="*/ 0 h 3261820"/>
              <a:gd name="connsiteX4" fmla="*/ 0 w 8365511"/>
              <a:gd name="connsiteY4" fmla="*/ 1630910 h 3261820"/>
              <a:gd name="connsiteX5" fmla="*/ 1630910 w 8365511"/>
              <a:gd name="connsiteY5" fmla="*/ 3261820 h 3261820"/>
              <a:gd name="connsiteX6" fmla="*/ 1924557 w 8365511"/>
              <a:gd name="connsiteY6" fmla="*/ 3261820 h 3261820"/>
              <a:gd name="connsiteX7" fmla="*/ 6440954 w 8365511"/>
              <a:gd name="connsiteY7" fmla="*/ 3261820 h 3261820"/>
              <a:gd name="connsiteX8" fmla="*/ 6734601 w 8365511"/>
              <a:gd name="connsiteY8" fmla="*/ 3261820 h 3261820"/>
              <a:gd name="connsiteX9" fmla="*/ 8365511 w 8365511"/>
              <a:gd name="connsiteY9" fmla="*/ 1630910 h 326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5511" h="3261820">
                <a:moveTo>
                  <a:pt x="6734601" y="0"/>
                </a:moveTo>
                <a:lnTo>
                  <a:pt x="6440954" y="0"/>
                </a:lnTo>
                <a:lnTo>
                  <a:pt x="1924557" y="0"/>
                </a:lnTo>
                <a:lnTo>
                  <a:pt x="1630910" y="0"/>
                </a:lnTo>
                <a:lnTo>
                  <a:pt x="0" y="1630910"/>
                </a:lnTo>
                <a:lnTo>
                  <a:pt x="1630910" y="3261820"/>
                </a:lnTo>
                <a:lnTo>
                  <a:pt x="1924557" y="3261820"/>
                </a:lnTo>
                <a:lnTo>
                  <a:pt x="6440954" y="3261820"/>
                </a:lnTo>
                <a:lnTo>
                  <a:pt x="6734601" y="3261820"/>
                </a:lnTo>
                <a:lnTo>
                  <a:pt x="8365511" y="163091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52" name="任意多边形 51"/>
          <p:cNvSpPr/>
          <p:nvPr/>
        </p:nvSpPr>
        <p:spPr>
          <a:xfrm flipH="1">
            <a:off x="1677131" y="1756372"/>
            <a:ext cx="8837738" cy="3345256"/>
          </a:xfrm>
          <a:custGeom>
            <a:avLst/>
            <a:gdLst>
              <a:gd name="connsiteX0" fmla="*/ 7135510 w 8801228"/>
              <a:gd name="connsiteY0" fmla="*/ 0 h 3331436"/>
              <a:gd name="connsiteX1" fmla="*/ 6878335 w 8801228"/>
              <a:gd name="connsiteY1" fmla="*/ 0 h 3331436"/>
              <a:gd name="connsiteX2" fmla="*/ 6835596 w 8801228"/>
              <a:gd name="connsiteY2" fmla="*/ 0 h 3331436"/>
              <a:gd name="connsiteX3" fmla="*/ 6578421 w 8801228"/>
              <a:gd name="connsiteY3" fmla="*/ 0 h 3331436"/>
              <a:gd name="connsiteX4" fmla="*/ 2222807 w 8801228"/>
              <a:gd name="connsiteY4" fmla="*/ 0 h 3331436"/>
              <a:gd name="connsiteX5" fmla="*/ 1965632 w 8801228"/>
              <a:gd name="connsiteY5" fmla="*/ 0 h 3331436"/>
              <a:gd name="connsiteX6" fmla="*/ 1922893 w 8801228"/>
              <a:gd name="connsiteY6" fmla="*/ 0 h 3331436"/>
              <a:gd name="connsiteX7" fmla="*/ 1665718 w 8801228"/>
              <a:gd name="connsiteY7" fmla="*/ 0 h 3331436"/>
              <a:gd name="connsiteX8" fmla="*/ 0 w 8801228"/>
              <a:gd name="connsiteY8" fmla="*/ 1665718 h 3331436"/>
              <a:gd name="connsiteX9" fmla="*/ 1665718 w 8801228"/>
              <a:gd name="connsiteY9" fmla="*/ 3331436 h 3331436"/>
              <a:gd name="connsiteX10" fmla="*/ 1922893 w 8801228"/>
              <a:gd name="connsiteY10" fmla="*/ 3331436 h 3331436"/>
              <a:gd name="connsiteX11" fmla="*/ 1965632 w 8801228"/>
              <a:gd name="connsiteY11" fmla="*/ 3331436 h 3331436"/>
              <a:gd name="connsiteX12" fmla="*/ 2222807 w 8801228"/>
              <a:gd name="connsiteY12" fmla="*/ 3331436 h 3331436"/>
              <a:gd name="connsiteX13" fmla="*/ 6578421 w 8801228"/>
              <a:gd name="connsiteY13" fmla="*/ 3331436 h 3331436"/>
              <a:gd name="connsiteX14" fmla="*/ 6835596 w 8801228"/>
              <a:gd name="connsiteY14" fmla="*/ 3331436 h 3331436"/>
              <a:gd name="connsiteX15" fmla="*/ 6878335 w 8801228"/>
              <a:gd name="connsiteY15" fmla="*/ 3331436 h 3331436"/>
              <a:gd name="connsiteX16" fmla="*/ 7135510 w 8801228"/>
              <a:gd name="connsiteY16" fmla="*/ 3331436 h 3331436"/>
              <a:gd name="connsiteX17" fmla="*/ 8801228 w 8801228"/>
              <a:gd name="connsiteY17" fmla="*/ 1665718 h 333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01228" h="3331436">
                <a:moveTo>
                  <a:pt x="7135510" y="0"/>
                </a:moveTo>
                <a:lnTo>
                  <a:pt x="6878335" y="0"/>
                </a:lnTo>
                <a:lnTo>
                  <a:pt x="6835596" y="0"/>
                </a:lnTo>
                <a:lnTo>
                  <a:pt x="6578421" y="0"/>
                </a:lnTo>
                <a:lnTo>
                  <a:pt x="2222807" y="0"/>
                </a:lnTo>
                <a:lnTo>
                  <a:pt x="1965632" y="0"/>
                </a:lnTo>
                <a:lnTo>
                  <a:pt x="1922893" y="0"/>
                </a:lnTo>
                <a:lnTo>
                  <a:pt x="1665718" y="0"/>
                </a:lnTo>
                <a:lnTo>
                  <a:pt x="0" y="1665718"/>
                </a:lnTo>
                <a:lnTo>
                  <a:pt x="1665718" y="3331436"/>
                </a:lnTo>
                <a:lnTo>
                  <a:pt x="1922893" y="3331436"/>
                </a:lnTo>
                <a:lnTo>
                  <a:pt x="1965632" y="3331436"/>
                </a:lnTo>
                <a:lnTo>
                  <a:pt x="2222807" y="3331436"/>
                </a:lnTo>
                <a:lnTo>
                  <a:pt x="6578421" y="3331436"/>
                </a:lnTo>
                <a:lnTo>
                  <a:pt x="6835596" y="3331436"/>
                </a:lnTo>
                <a:lnTo>
                  <a:pt x="6878335" y="3331436"/>
                </a:lnTo>
                <a:lnTo>
                  <a:pt x="7135510" y="3331436"/>
                </a:lnTo>
                <a:lnTo>
                  <a:pt x="8801228" y="1665718"/>
                </a:lnTo>
                <a:close/>
              </a:path>
            </a:pathLst>
          </a:cu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53" name="五边形 52"/>
          <p:cNvSpPr/>
          <p:nvPr/>
        </p:nvSpPr>
        <p:spPr>
          <a:xfrm flipH="1">
            <a:off x="10721136"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barn(inVertical)">
                                      <p:cBhvr>
                                        <p:cTn id="11" dur="500"/>
                                        <p:tgtEl>
                                          <p:spTgt spid="48"/>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3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4" grpId="0" bldLvl="0" animBg="1"/>
      <p:bldP spid="48" grpId="0" bldLvl="0" animBg="1"/>
      <p:bldP spid="52" grpId="0" bldLvl="0" animBg="1"/>
      <p:bldP spid="53"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1087735" cy="702945"/>
          </a:xfrm>
        </p:spPr>
        <p:txBody>
          <a:bodyPr/>
          <a:lstStyle/>
          <a:p>
            <a:r>
              <a:rPr lang="en-US" cap="none">
                <a:solidFill>
                  <a:schemeClr val="tx1"/>
                </a:solidFill>
                <a:uFillTx/>
              </a:rPr>
              <a:t>10.6 卷动动画</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575945" y="1421765"/>
            <a:ext cx="11040110" cy="4076700"/>
          </a:xfrm>
          <a:prstGeom prst="rect">
            <a:avLst/>
          </a:prstGeom>
          <a:noFill/>
          <a:ln w="9525">
            <a:noFill/>
          </a:ln>
        </p:spPr>
        <p:txBody>
          <a:bodyPr wrap="square">
            <a:spAutoFit/>
          </a:bodyPr>
          <a:lstStyle/>
          <a:p>
            <a:pPr marL="0" indent="0">
              <a:lnSpc>
                <a:spcPct val="180000"/>
              </a:lnSpc>
            </a:pPr>
            <a:r>
              <a:rPr lang="zh-CN" sz="2400">
                <a:latin typeface="Consolas" panose="020B0609020204030204" charset="0"/>
                <a:ea typeface="宋体" panose="02010600030101010101" pitchFamily="2" charset="-122"/>
              </a:rPr>
              <a:t>jQuery可以命令窗口进行自动卷动动画，写法为：</a:t>
            </a:r>
          </a:p>
          <a:p>
            <a:pPr marL="0" indent="0">
              <a:lnSpc>
                <a:spcPct val="180000"/>
              </a:lnSpc>
            </a:pPr>
            <a:r>
              <a:rPr lang="zh-CN" sz="2400">
                <a:latin typeface="Consolas" panose="020B0609020204030204" charset="0"/>
                <a:ea typeface="宋体" panose="02010600030101010101" pitchFamily="2" charset="-122"/>
              </a:rPr>
              <a:t>	</a:t>
            </a:r>
          </a:p>
          <a:p>
            <a:pPr marL="0" indent="0">
              <a:lnSpc>
                <a:spcPct val="180000"/>
              </a:lnSpc>
            </a:pPr>
            <a:endParaRPr lang="zh-CN" sz="2400">
              <a:latin typeface="Consolas" panose="020B0609020204030204" charset="0"/>
              <a:ea typeface="宋体" panose="02010600030101010101" pitchFamily="2" charset="-122"/>
            </a:endParaRPr>
          </a:p>
          <a:p>
            <a:pPr marL="0" indent="0">
              <a:lnSpc>
                <a:spcPct val="180000"/>
              </a:lnSpc>
            </a:pPr>
            <a:endParaRPr lang="zh-CN" sz="2400">
              <a:latin typeface="Consolas" panose="020B0609020204030204" charset="0"/>
              <a:ea typeface="宋体" panose="02010600030101010101" pitchFamily="2" charset="-122"/>
            </a:endParaRPr>
          </a:p>
          <a:p>
            <a:pPr marL="0" indent="0">
              <a:lnSpc>
                <a:spcPct val="180000"/>
              </a:lnSpc>
            </a:pPr>
            <a:endParaRPr lang="zh-CN" sz="2400">
              <a:latin typeface="Consolas" panose="020B0609020204030204" charset="0"/>
              <a:ea typeface="宋体" panose="02010600030101010101" pitchFamily="2" charset="-122"/>
            </a:endParaRPr>
          </a:p>
          <a:p>
            <a:pPr marL="0" indent="0">
              <a:lnSpc>
                <a:spcPct val="180000"/>
              </a:lnSpc>
            </a:pPr>
            <a:r>
              <a:rPr lang="zh-CN" sz="2400">
                <a:latin typeface="Consolas" panose="020B0609020204030204" charset="0"/>
                <a:ea typeface="宋体" panose="02010600030101010101" pitchFamily="2" charset="-122"/>
              </a:rPr>
              <a:t>$()函数中传入的选择器写法为"html,body"这是为了确保最大的浏览器兼容。</a:t>
            </a:r>
          </a:p>
        </p:txBody>
      </p:sp>
      <p:pic>
        <p:nvPicPr>
          <p:cNvPr id="4" name="图片 3"/>
          <p:cNvPicPr>
            <a:picLocks noChangeAspect="1"/>
          </p:cNvPicPr>
          <p:nvPr/>
        </p:nvPicPr>
        <p:blipFill>
          <a:blip r:embed="rId3"/>
          <a:stretch>
            <a:fillRect/>
          </a:stretch>
        </p:blipFill>
        <p:spPr>
          <a:xfrm>
            <a:off x="2153920" y="2687955"/>
            <a:ext cx="7134225" cy="14820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9"/>
          <p:cNvSpPr txBox="1"/>
          <p:nvPr/>
        </p:nvSpPr>
        <p:spPr>
          <a:xfrm>
            <a:off x="2212340" y="3002280"/>
            <a:ext cx="7767955" cy="738505"/>
          </a:xfrm>
          <a:prstGeom prst="rect">
            <a:avLst/>
          </a:prstGeom>
          <a:noFill/>
        </p:spPr>
        <p:txBody>
          <a:bodyPr wrap="square" lIns="0" tIns="0" rIns="0" bIns="0" rtlCol="0">
            <a:spAutoFit/>
          </a:bodyPr>
          <a:lstStyle/>
          <a:p>
            <a:pPr marL="0" lvl="1" algn="ctr"/>
            <a:r>
              <a:rPr lang="en-US" sz="4800" b="1" dirty="0">
                <a:solidFill>
                  <a:schemeClr val="accent1"/>
                </a:solidFill>
                <a:latin typeface="微软雅黑" panose="020B0503020204020204" pitchFamily="34" charset="-122"/>
                <a:ea typeface="微软雅黑" panose="020B0503020204020204" pitchFamily="34" charset="-122"/>
                <a:sym typeface="+mn-ea"/>
              </a:rPr>
              <a:t>10.7 实战案例：楼层导航</a:t>
            </a:r>
          </a:p>
        </p:txBody>
      </p:sp>
      <p:sp>
        <p:nvSpPr>
          <p:cNvPr id="44" name="五边形 43"/>
          <p:cNvSpPr/>
          <p:nvPr/>
        </p:nvSpPr>
        <p:spPr>
          <a:xfrm>
            <a:off x="0"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48" name="任意多边形 47"/>
          <p:cNvSpPr/>
          <p:nvPr/>
        </p:nvSpPr>
        <p:spPr>
          <a:xfrm flipH="1">
            <a:off x="1470864" y="1625600"/>
            <a:ext cx="9250272" cy="3606800"/>
          </a:xfrm>
          <a:custGeom>
            <a:avLst/>
            <a:gdLst>
              <a:gd name="connsiteX0" fmla="*/ 6734601 w 8365511"/>
              <a:gd name="connsiteY0" fmla="*/ 0 h 3261820"/>
              <a:gd name="connsiteX1" fmla="*/ 6440954 w 8365511"/>
              <a:gd name="connsiteY1" fmla="*/ 0 h 3261820"/>
              <a:gd name="connsiteX2" fmla="*/ 1924557 w 8365511"/>
              <a:gd name="connsiteY2" fmla="*/ 0 h 3261820"/>
              <a:gd name="connsiteX3" fmla="*/ 1630910 w 8365511"/>
              <a:gd name="connsiteY3" fmla="*/ 0 h 3261820"/>
              <a:gd name="connsiteX4" fmla="*/ 0 w 8365511"/>
              <a:gd name="connsiteY4" fmla="*/ 1630910 h 3261820"/>
              <a:gd name="connsiteX5" fmla="*/ 1630910 w 8365511"/>
              <a:gd name="connsiteY5" fmla="*/ 3261820 h 3261820"/>
              <a:gd name="connsiteX6" fmla="*/ 1924557 w 8365511"/>
              <a:gd name="connsiteY6" fmla="*/ 3261820 h 3261820"/>
              <a:gd name="connsiteX7" fmla="*/ 6440954 w 8365511"/>
              <a:gd name="connsiteY7" fmla="*/ 3261820 h 3261820"/>
              <a:gd name="connsiteX8" fmla="*/ 6734601 w 8365511"/>
              <a:gd name="connsiteY8" fmla="*/ 3261820 h 3261820"/>
              <a:gd name="connsiteX9" fmla="*/ 8365511 w 8365511"/>
              <a:gd name="connsiteY9" fmla="*/ 1630910 h 326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5511" h="3261820">
                <a:moveTo>
                  <a:pt x="6734601" y="0"/>
                </a:moveTo>
                <a:lnTo>
                  <a:pt x="6440954" y="0"/>
                </a:lnTo>
                <a:lnTo>
                  <a:pt x="1924557" y="0"/>
                </a:lnTo>
                <a:lnTo>
                  <a:pt x="1630910" y="0"/>
                </a:lnTo>
                <a:lnTo>
                  <a:pt x="0" y="1630910"/>
                </a:lnTo>
                <a:lnTo>
                  <a:pt x="1630910" y="3261820"/>
                </a:lnTo>
                <a:lnTo>
                  <a:pt x="1924557" y="3261820"/>
                </a:lnTo>
                <a:lnTo>
                  <a:pt x="6440954" y="3261820"/>
                </a:lnTo>
                <a:lnTo>
                  <a:pt x="6734601" y="3261820"/>
                </a:lnTo>
                <a:lnTo>
                  <a:pt x="8365511" y="163091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52" name="任意多边形 51"/>
          <p:cNvSpPr/>
          <p:nvPr/>
        </p:nvSpPr>
        <p:spPr>
          <a:xfrm flipH="1">
            <a:off x="1677131" y="1756372"/>
            <a:ext cx="8837738" cy="3345256"/>
          </a:xfrm>
          <a:custGeom>
            <a:avLst/>
            <a:gdLst>
              <a:gd name="connsiteX0" fmla="*/ 7135510 w 8801228"/>
              <a:gd name="connsiteY0" fmla="*/ 0 h 3331436"/>
              <a:gd name="connsiteX1" fmla="*/ 6878335 w 8801228"/>
              <a:gd name="connsiteY1" fmla="*/ 0 h 3331436"/>
              <a:gd name="connsiteX2" fmla="*/ 6835596 w 8801228"/>
              <a:gd name="connsiteY2" fmla="*/ 0 h 3331436"/>
              <a:gd name="connsiteX3" fmla="*/ 6578421 w 8801228"/>
              <a:gd name="connsiteY3" fmla="*/ 0 h 3331436"/>
              <a:gd name="connsiteX4" fmla="*/ 2222807 w 8801228"/>
              <a:gd name="connsiteY4" fmla="*/ 0 h 3331436"/>
              <a:gd name="connsiteX5" fmla="*/ 1965632 w 8801228"/>
              <a:gd name="connsiteY5" fmla="*/ 0 h 3331436"/>
              <a:gd name="connsiteX6" fmla="*/ 1922893 w 8801228"/>
              <a:gd name="connsiteY6" fmla="*/ 0 h 3331436"/>
              <a:gd name="connsiteX7" fmla="*/ 1665718 w 8801228"/>
              <a:gd name="connsiteY7" fmla="*/ 0 h 3331436"/>
              <a:gd name="connsiteX8" fmla="*/ 0 w 8801228"/>
              <a:gd name="connsiteY8" fmla="*/ 1665718 h 3331436"/>
              <a:gd name="connsiteX9" fmla="*/ 1665718 w 8801228"/>
              <a:gd name="connsiteY9" fmla="*/ 3331436 h 3331436"/>
              <a:gd name="connsiteX10" fmla="*/ 1922893 w 8801228"/>
              <a:gd name="connsiteY10" fmla="*/ 3331436 h 3331436"/>
              <a:gd name="connsiteX11" fmla="*/ 1965632 w 8801228"/>
              <a:gd name="connsiteY11" fmla="*/ 3331436 h 3331436"/>
              <a:gd name="connsiteX12" fmla="*/ 2222807 w 8801228"/>
              <a:gd name="connsiteY12" fmla="*/ 3331436 h 3331436"/>
              <a:gd name="connsiteX13" fmla="*/ 6578421 w 8801228"/>
              <a:gd name="connsiteY13" fmla="*/ 3331436 h 3331436"/>
              <a:gd name="connsiteX14" fmla="*/ 6835596 w 8801228"/>
              <a:gd name="connsiteY14" fmla="*/ 3331436 h 3331436"/>
              <a:gd name="connsiteX15" fmla="*/ 6878335 w 8801228"/>
              <a:gd name="connsiteY15" fmla="*/ 3331436 h 3331436"/>
              <a:gd name="connsiteX16" fmla="*/ 7135510 w 8801228"/>
              <a:gd name="connsiteY16" fmla="*/ 3331436 h 3331436"/>
              <a:gd name="connsiteX17" fmla="*/ 8801228 w 8801228"/>
              <a:gd name="connsiteY17" fmla="*/ 1665718 h 333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01228" h="3331436">
                <a:moveTo>
                  <a:pt x="7135510" y="0"/>
                </a:moveTo>
                <a:lnTo>
                  <a:pt x="6878335" y="0"/>
                </a:lnTo>
                <a:lnTo>
                  <a:pt x="6835596" y="0"/>
                </a:lnTo>
                <a:lnTo>
                  <a:pt x="6578421" y="0"/>
                </a:lnTo>
                <a:lnTo>
                  <a:pt x="2222807" y="0"/>
                </a:lnTo>
                <a:lnTo>
                  <a:pt x="1965632" y="0"/>
                </a:lnTo>
                <a:lnTo>
                  <a:pt x="1922893" y="0"/>
                </a:lnTo>
                <a:lnTo>
                  <a:pt x="1665718" y="0"/>
                </a:lnTo>
                <a:lnTo>
                  <a:pt x="0" y="1665718"/>
                </a:lnTo>
                <a:lnTo>
                  <a:pt x="1665718" y="3331436"/>
                </a:lnTo>
                <a:lnTo>
                  <a:pt x="1922893" y="3331436"/>
                </a:lnTo>
                <a:lnTo>
                  <a:pt x="1965632" y="3331436"/>
                </a:lnTo>
                <a:lnTo>
                  <a:pt x="2222807" y="3331436"/>
                </a:lnTo>
                <a:lnTo>
                  <a:pt x="6578421" y="3331436"/>
                </a:lnTo>
                <a:lnTo>
                  <a:pt x="6835596" y="3331436"/>
                </a:lnTo>
                <a:lnTo>
                  <a:pt x="6878335" y="3331436"/>
                </a:lnTo>
                <a:lnTo>
                  <a:pt x="7135510" y="3331436"/>
                </a:lnTo>
                <a:lnTo>
                  <a:pt x="8801228" y="1665718"/>
                </a:lnTo>
                <a:close/>
              </a:path>
            </a:pathLst>
          </a:cu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53" name="五边形 52"/>
          <p:cNvSpPr/>
          <p:nvPr/>
        </p:nvSpPr>
        <p:spPr>
          <a:xfrm flipH="1">
            <a:off x="10721136"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barn(inVertical)">
                                      <p:cBhvr>
                                        <p:cTn id="11" dur="500"/>
                                        <p:tgtEl>
                                          <p:spTgt spid="48"/>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3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4" grpId="0" bldLvl="0" animBg="1"/>
      <p:bldP spid="48" grpId="0" bldLvl="0" animBg="1"/>
      <p:bldP spid="52" grpId="0" bldLvl="0" animBg="1"/>
      <p:bldP spid="5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1087735" cy="702945"/>
          </a:xfrm>
        </p:spPr>
        <p:txBody>
          <a:bodyPr/>
          <a:lstStyle/>
          <a:p>
            <a:r>
              <a:rPr lang="en-US" cap="none">
                <a:solidFill>
                  <a:schemeClr val="tx1"/>
                </a:solidFill>
                <a:uFillTx/>
              </a:rPr>
              <a:t>10.7 实战案例：楼层导航</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648335" y="967105"/>
            <a:ext cx="11040110" cy="553085"/>
          </a:xfrm>
          <a:prstGeom prst="rect">
            <a:avLst/>
          </a:prstGeom>
          <a:noFill/>
          <a:ln w="9525">
            <a:noFill/>
          </a:ln>
        </p:spPr>
        <p:txBody>
          <a:bodyPr wrap="square">
            <a:spAutoFit/>
          </a:bodyPr>
          <a:lstStyle/>
          <a:p>
            <a:pPr marL="0" indent="0">
              <a:lnSpc>
                <a:spcPct val="150000"/>
              </a:lnSpc>
            </a:pPr>
            <a:r>
              <a:rPr lang="zh-CN" sz="2000">
                <a:latin typeface="Consolas" panose="020B0609020204030204" charset="0"/>
                <a:ea typeface="宋体" panose="02010600030101010101" pitchFamily="2" charset="-122"/>
              </a:rPr>
              <a:t>楼层导航是网页上固定定位的一个悬浮条，通常用于较长的网页中。如图所示。</a:t>
            </a:r>
          </a:p>
        </p:txBody>
      </p:sp>
      <p:pic>
        <p:nvPicPr>
          <p:cNvPr id="292" name="图片 292"/>
          <p:cNvPicPr>
            <a:picLocks noChangeAspect="1"/>
          </p:cNvPicPr>
          <p:nvPr/>
        </p:nvPicPr>
        <p:blipFill>
          <a:blip r:embed="rId3"/>
          <a:stretch>
            <a:fillRect/>
          </a:stretch>
        </p:blipFill>
        <p:spPr>
          <a:xfrm>
            <a:off x="1492250" y="1889760"/>
            <a:ext cx="8556625" cy="40170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1087735" cy="702945"/>
          </a:xfrm>
        </p:spPr>
        <p:txBody>
          <a:bodyPr/>
          <a:lstStyle/>
          <a:p>
            <a:r>
              <a:rPr lang="en-US" cap="none">
                <a:solidFill>
                  <a:schemeClr val="tx1"/>
                </a:solidFill>
                <a:uFillTx/>
              </a:rPr>
              <a:t>10.7 实战案例：楼层导航 - 布局</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582295" y="1052195"/>
            <a:ext cx="11040110" cy="553085"/>
          </a:xfrm>
          <a:prstGeom prst="rect">
            <a:avLst/>
          </a:prstGeom>
          <a:noFill/>
          <a:ln w="9525">
            <a:noFill/>
          </a:ln>
        </p:spPr>
        <p:txBody>
          <a:bodyPr wrap="square">
            <a:spAutoFit/>
          </a:bodyPr>
          <a:lstStyle/>
          <a:p>
            <a:pPr marL="0" indent="0">
              <a:lnSpc>
                <a:spcPct val="150000"/>
              </a:lnSpc>
            </a:pPr>
            <a:r>
              <a:rPr lang="zh-CN" sz="2000">
                <a:latin typeface="Consolas" panose="020B0609020204030204" charset="0"/>
                <a:ea typeface="宋体" panose="02010600030101010101" pitchFamily="2" charset="-122"/>
              </a:rPr>
              <a:t>书写楼层导航的HTML结构：</a:t>
            </a:r>
          </a:p>
        </p:txBody>
      </p:sp>
      <p:pic>
        <p:nvPicPr>
          <p:cNvPr id="7" name="图片 6"/>
          <p:cNvPicPr>
            <a:picLocks noChangeAspect="1"/>
          </p:cNvPicPr>
          <p:nvPr/>
        </p:nvPicPr>
        <p:blipFill>
          <a:blip r:embed="rId3"/>
          <a:stretch>
            <a:fillRect/>
          </a:stretch>
        </p:blipFill>
        <p:spPr>
          <a:xfrm>
            <a:off x="2586990" y="1791335"/>
            <a:ext cx="6737350" cy="42779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1087735" cy="702945"/>
          </a:xfrm>
        </p:spPr>
        <p:txBody>
          <a:bodyPr/>
          <a:lstStyle/>
          <a:p>
            <a:r>
              <a:rPr lang="en-US" cap="none">
                <a:solidFill>
                  <a:schemeClr val="tx1"/>
                </a:solidFill>
                <a:uFillTx/>
              </a:rPr>
              <a:t>10.7 实战案例：楼层导航 - 布局</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582295" y="1052195"/>
            <a:ext cx="11040110" cy="553085"/>
          </a:xfrm>
          <a:prstGeom prst="rect">
            <a:avLst/>
          </a:prstGeom>
          <a:noFill/>
          <a:ln w="9525">
            <a:noFill/>
          </a:ln>
        </p:spPr>
        <p:txBody>
          <a:bodyPr wrap="square">
            <a:spAutoFit/>
          </a:bodyPr>
          <a:lstStyle/>
          <a:p>
            <a:pPr marL="0" indent="0">
              <a:lnSpc>
                <a:spcPct val="150000"/>
              </a:lnSpc>
            </a:pPr>
            <a:r>
              <a:rPr lang="zh-CN" sz="2000">
                <a:latin typeface="Consolas" panose="020B0609020204030204" charset="0"/>
                <a:ea typeface="宋体" panose="02010600030101010101" pitchFamily="2" charset="-122"/>
              </a:rPr>
              <a:t>书写CSS代码：</a:t>
            </a:r>
          </a:p>
        </p:txBody>
      </p:sp>
      <p:pic>
        <p:nvPicPr>
          <p:cNvPr id="4" name="图片 3"/>
          <p:cNvPicPr>
            <a:picLocks noChangeAspect="1"/>
          </p:cNvPicPr>
          <p:nvPr/>
        </p:nvPicPr>
        <p:blipFill>
          <a:blip r:embed="rId3"/>
          <a:stretch>
            <a:fillRect/>
          </a:stretch>
        </p:blipFill>
        <p:spPr>
          <a:xfrm>
            <a:off x="3121025" y="1517015"/>
            <a:ext cx="4809490" cy="50946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五边形 37"/>
          <p:cNvSpPr/>
          <p:nvPr/>
        </p:nvSpPr>
        <p:spPr>
          <a:xfrm flipH="1">
            <a:off x="3402965" y="2534285"/>
            <a:ext cx="4328795" cy="528320"/>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200"/>
          </a:p>
        </p:txBody>
      </p:sp>
      <p:sp>
        <p:nvSpPr>
          <p:cNvPr id="7" name="五边形 37"/>
          <p:cNvSpPr/>
          <p:nvPr/>
        </p:nvSpPr>
        <p:spPr>
          <a:xfrm flipH="1">
            <a:off x="3402965" y="1800225"/>
            <a:ext cx="4328795" cy="528320"/>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200"/>
          </a:p>
        </p:txBody>
      </p:sp>
      <p:sp>
        <p:nvSpPr>
          <p:cNvPr id="10" name="五边形 37"/>
          <p:cNvSpPr/>
          <p:nvPr/>
        </p:nvSpPr>
        <p:spPr>
          <a:xfrm flipH="1">
            <a:off x="3402965" y="1066165"/>
            <a:ext cx="4328795" cy="528320"/>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200"/>
          </a:p>
        </p:txBody>
      </p:sp>
      <p:sp>
        <p:nvSpPr>
          <p:cNvPr id="11" name="五边形 37"/>
          <p:cNvSpPr/>
          <p:nvPr/>
        </p:nvSpPr>
        <p:spPr>
          <a:xfrm flipH="1">
            <a:off x="3402965" y="332105"/>
            <a:ext cx="4328795" cy="528320"/>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200"/>
          </a:p>
        </p:txBody>
      </p:sp>
      <p:grpSp>
        <p:nvGrpSpPr>
          <p:cNvPr id="8" name="组合 7"/>
          <p:cNvGrpSpPr/>
          <p:nvPr/>
        </p:nvGrpSpPr>
        <p:grpSpPr>
          <a:xfrm>
            <a:off x="0" y="2787650"/>
            <a:ext cx="3375660" cy="1264285"/>
            <a:chOff x="0" y="2090868"/>
            <a:chExt cx="4067944" cy="961765"/>
          </a:xfrm>
        </p:grpSpPr>
        <p:sp>
          <p:nvSpPr>
            <p:cNvPr id="2" name="五边形 1"/>
            <p:cNvSpPr/>
            <p:nvPr/>
          </p:nvSpPr>
          <p:spPr>
            <a:xfrm>
              <a:off x="0" y="2090868"/>
              <a:ext cx="4067944" cy="961765"/>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21" name="TextBox 20"/>
            <p:cNvSpPr txBox="1"/>
            <p:nvPr/>
          </p:nvSpPr>
          <p:spPr>
            <a:xfrm>
              <a:off x="556893" y="2413307"/>
              <a:ext cx="1983832" cy="280656"/>
            </a:xfrm>
            <a:prstGeom prst="rect">
              <a:avLst/>
            </a:prstGeom>
            <a:noFill/>
          </p:spPr>
          <p:txBody>
            <a:bodyPr wrap="square" lIns="0" tIns="0" rIns="0" bIns="0" rtlCol="0">
              <a:spAutoFit/>
            </a:bodyPr>
            <a:lstStyle/>
            <a:p>
              <a:r>
                <a:rPr lang="en-US" altLang="zh-CN" sz="2400" dirty="0">
                  <a:solidFill>
                    <a:schemeClr val="bg1">
                      <a:lumMod val="95000"/>
                    </a:schemeClr>
                  </a:solidFill>
                  <a:latin typeface="Agency FB" panose="020B0503020202020204" pitchFamily="34" charset="0"/>
                  <a:ea typeface="微软雅黑" panose="020B0503020204020204" pitchFamily="34" charset="-122"/>
                </a:rPr>
                <a:t>CONTENTS</a:t>
              </a:r>
            </a:p>
          </p:txBody>
        </p:sp>
        <p:sp>
          <p:nvSpPr>
            <p:cNvPr id="20" name="TextBox 19"/>
            <p:cNvSpPr txBox="1"/>
            <p:nvPr/>
          </p:nvSpPr>
          <p:spPr>
            <a:xfrm>
              <a:off x="2827057" y="2221239"/>
              <a:ext cx="650659" cy="381614"/>
            </a:xfrm>
            <a:prstGeom prst="rect">
              <a:avLst/>
            </a:prstGeom>
            <a:noFill/>
          </p:spPr>
          <p:txBody>
            <a:bodyPr wrap="square" rtlCol="0">
              <a:spAutoFit/>
            </a:bodyPr>
            <a:lstStyle/>
            <a:p>
              <a:pPr algn="ctr"/>
              <a:r>
                <a:rPr lang="zh-CN" altLang="en-US" sz="2665" dirty="0">
                  <a:solidFill>
                    <a:schemeClr val="bg1">
                      <a:lumMod val="95000"/>
                    </a:schemeClr>
                  </a:solidFill>
                  <a:latin typeface="微软雅黑" panose="020B0503020204020204" pitchFamily="34" charset="-122"/>
                  <a:ea typeface="微软雅黑" panose="020B0503020204020204" pitchFamily="34" charset="-122"/>
                </a:rPr>
                <a:t>目录</a:t>
              </a:r>
            </a:p>
          </p:txBody>
        </p:sp>
      </p:grpSp>
      <p:sp>
        <p:nvSpPr>
          <p:cNvPr id="31" name="文本框 9"/>
          <p:cNvSpPr txBox="1"/>
          <p:nvPr/>
        </p:nvSpPr>
        <p:spPr>
          <a:xfrm>
            <a:off x="3677920" y="457835"/>
            <a:ext cx="2954655" cy="276860"/>
          </a:xfrm>
          <a:prstGeom prst="rect">
            <a:avLst/>
          </a:prstGeom>
          <a:noFill/>
        </p:spPr>
        <p:txBody>
          <a:bodyPr wrap="square" lIns="0" tIns="0" rIns="0" bIns="0" rtlCol="0">
            <a:spAutoFit/>
          </a:bodyPr>
          <a:lstStyle/>
          <a:p>
            <a:pPr marL="0" lvl="1"/>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10</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.1 引言</a:t>
            </a:r>
          </a:p>
        </p:txBody>
      </p:sp>
      <p:sp>
        <p:nvSpPr>
          <p:cNvPr id="9" name="矩形 8"/>
          <p:cNvSpPr/>
          <p:nvPr/>
        </p:nvSpPr>
        <p:spPr>
          <a:xfrm>
            <a:off x="0" y="0"/>
            <a:ext cx="260985" cy="67621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pic>
        <p:nvPicPr>
          <p:cNvPr id="5" name="图片 4" descr="图片1"/>
          <p:cNvPicPr>
            <a:picLocks noChangeAspect="1"/>
          </p:cNvPicPr>
          <p:nvPr/>
        </p:nvPicPr>
        <p:blipFill>
          <a:blip r:embed="rId3"/>
          <a:stretch>
            <a:fillRect/>
          </a:stretch>
        </p:blipFill>
        <p:spPr>
          <a:xfrm>
            <a:off x="365760" y="128905"/>
            <a:ext cx="2326640" cy="602615"/>
          </a:xfrm>
          <a:prstGeom prst="rect">
            <a:avLst/>
          </a:prstGeom>
        </p:spPr>
      </p:pic>
      <p:sp>
        <p:nvSpPr>
          <p:cNvPr id="58" name="文本框 9"/>
          <p:cNvSpPr txBox="1"/>
          <p:nvPr/>
        </p:nvSpPr>
        <p:spPr>
          <a:xfrm>
            <a:off x="3677920" y="1161415"/>
            <a:ext cx="3846195" cy="276860"/>
          </a:xfrm>
          <a:prstGeom prst="rect">
            <a:avLst/>
          </a:prstGeom>
          <a:noFill/>
        </p:spPr>
        <p:txBody>
          <a:bodyPr wrap="square" lIns="0" tIns="0" rIns="0" bIns="0" rtlCol="0">
            <a:spAutoFit/>
          </a:bodyPr>
          <a:lstStyle/>
          <a:p>
            <a:pPr marL="0" lvl="1"/>
            <a:r>
              <a:rPr 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10.2 </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窗口的宽度、高度</a:t>
            </a:r>
          </a:p>
        </p:txBody>
      </p:sp>
      <p:sp>
        <p:nvSpPr>
          <p:cNvPr id="60" name="文本框 9"/>
          <p:cNvSpPr txBox="1"/>
          <p:nvPr/>
        </p:nvSpPr>
        <p:spPr>
          <a:xfrm>
            <a:off x="3677920" y="1925955"/>
            <a:ext cx="3874135" cy="276860"/>
          </a:xfrm>
          <a:prstGeom prst="rect">
            <a:avLst/>
          </a:prstGeom>
          <a:noFill/>
        </p:spPr>
        <p:txBody>
          <a:bodyPr wrap="square" lIns="0" tIns="0" rIns="0" bIns="0" rtlCol="0">
            <a:spAutoFit/>
          </a:bodyPr>
          <a:lstStyle/>
          <a:p>
            <a:pPr marL="0" lvl="1"/>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10</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.3 改变窗口尺寸的事件</a:t>
            </a:r>
          </a:p>
        </p:txBody>
      </p:sp>
      <p:sp>
        <p:nvSpPr>
          <p:cNvPr id="62" name="文本框 9"/>
          <p:cNvSpPr txBox="1"/>
          <p:nvPr/>
        </p:nvSpPr>
        <p:spPr>
          <a:xfrm>
            <a:off x="3644265" y="2660015"/>
            <a:ext cx="3846830" cy="276860"/>
          </a:xfrm>
          <a:prstGeom prst="rect">
            <a:avLst/>
          </a:prstGeom>
          <a:noFill/>
        </p:spPr>
        <p:txBody>
          <a:bodyPr wrap="square" lIns="0" tIns="0" rIns="0" bIns="0" rtlCol="0">
            <a:spAutoFit/>
          </a:bodyPr>
          <a:lstStyle/>
          <a:p>
            <a:pPr marL="0" lvl="1"/>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10.4 窗口的卷动高度</a:t>
            </a:r>
          </a:p>
        </p:txBody>
      </p:sp>
      <p:sp>
        <p:nvSpPr>
          <p:cNvPr id="3" name="五边形 37"/>
          <p:cNvSpPr/>
          <p:nvPr/>
        </p:nvSpPr>
        <p:spPr>
          <a:xfrm flipH="1">
            <a:off x="3402965" y="3312795"/>
            <a:ext cx="4328795" cy="528320"/>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200"/>
          </a:p>
        </p:txBody>
      </p:sp>
      <p:sp>
        <p:nvSpPr>
          <p:cNvPr id="4" name="文本框 9"/>
          <p:cNvSpPr txBox="1"/>
          <p:nvPr/>
        </p:nvSpPr>
        <p:spPr>
          <a:xfrm>
            <a:off x="3677285" y="3438525"/>
            <a:ext cx="3846830" cy="276860"/>
          </a:xfrm>
          <a:prstGeom prst="rect">
            <a:avLst/>
          </a:prstGeom>
          <a:noFill/>
        </p:spPr>
        <p:txBody>
          <a:bodyPr wrap="square" lIns="0" tIns="0" rIns="0" bIns="0" rtlCol="0">
            <a:spAutoFit/>
          </a:bodyPr>
          <a:lstStyle/>
          <a:p>
            <a:pPr marL="0" lvl="1"/>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10.5 卷动事件</a:t>
            </a:r>
          </a:p>
        </p:txBody>
      </p:sp>
      <p:sp>
        <p:nvSpPr>
          <p:cNvPr id="12" name="五边形 37"/>
          <p:cNvSpPr/>
          <p:nvPr/>
        </p:nvSpPr>
        <p:spPr>
          <a:xfrm flipH="1">
            <a:off x="3403600" y="4051935"/>
            <a:ext cx="4328795" cy="528320"/>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200"/>
          </a:p>
        </p:txBody>
      </p:sp>
      <p:sp>
        <p:nvSpPr>
          <p:cNvPr id="13" name="文本框 9"/>
          <p:cNvSpPr txBox="1"/>
          <p:nvPr/>
        </p:nvSpPr>
        <p:spPr>
          <a:xfrm>
            <a:off x="3705225" y="4177665"/>
            <a:ext cx="3846830" cy="276860"/>
          </a:xfrm>
          <a:prstGeom prst="rect">
            <a:avLst/>
          </a:prstGeom>
          <a:noFill/>
        </p:spPr>
        <p:txBody>
          <a:bodyPr wrap="square" lIns="0" tIns="0" rIns="0" bIns="0" rtlCol="0">
            <a:spAutoFit/>
          </a:bodyPr>
          <a:lstStyle/>
          <a:p>
            <a:pPr marL="0" lvl="1"/>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10.6 卷动动画</a:t>
            </a:r>
          </a:p>
        </p:txBody>
      </p:sp>
      <p:sp>
        <p:nvSpPr>
          <p:cNvPr id="14" name="五边形 37"/>
          <p:cNvSpPr/>
          <p:nvPr/>
        </p:nvSpPr>
        <p:spPr>
          <a:xfrm flipH="1">
            <a:off x="3403600" y="4821555"/>
            <a:ext cx="4328795" cy="528320"/>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200"/>
          </a:p>
        </p:txBody>
      </p:sp>
      <p:sp>
        <p:nvSpPr>
          <p:cNvPr id="15" name="文本框 9"/>
          <p:cNvSpPr txBox="1"/>
          <p:nvPr/>
        </p:nvSpPr>
        <p:spPr>
          <a:xfrm>
            <a:off x="3705225" y="4947285"/>
            <a:ext cx="3846830" cy="276860"/>
          </a:xfrm>
          <a:prstGeom prst="rect">
            <a:avLst/>
          </a:prstGeom>
          <a:noFill/>
        </p:spPr>
        <p:txBody>
          <a:bodyPr wrap="square" lIns="0" tIns="0" rIns="0" bIns="0" rtlCol="0">
            <a:spAutoFit/>
          </a:bodyPr>
          <a:lstStyle/>
          <a:p>
            <a:pPr marL="0" lvl="1"/>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10.7 实战案例：楼层导航</a:t>
            </a:r>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300"/>
                                        <p:tgtEl>
                                          <p:spTgt spid="3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300"/>
                                        <p:tgtEl>
                                          <p:spTgt spid="5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300"/>
                                        <p:tgtEl>
                                          <p:spTgt spid="6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left)">
                                      <p:cBhvr>
                                        <p:cTn id="23" dur="300"/>
                                        <p:tgtEl>
                                          <p:spTgt spid="62"/>
                                        </p:tgtEl>
                                      </p:cBhvr>
                                    </p:animEffect>
                                  </p:childTnLst>
                                </p:cTn>
                              </p:par>
                              <p:par>
                                <p:cTn id="24" presetID="2" presetClass="entr" presetSubtype="2"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1+#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1+#ppt_w/2"/>
                                          </p:val>
                                        </p:tav>
                                        <p:tav tm="100000">
                                          <p:val>
                                            <p:strVal val="#ppt_x"/>
                                          </p:val>
                                        </p:tav>
                                      </p:tavLst>
                                    </p:anim>
                                    <p:anim calcmode="lin" valueType="num">
                                      <p:cBhvr additive="base">
                                        <p:cTn id="31" dur="500" fill="hold"/>
                                        <p:tgtEl>
                                          <p:spTgt spid="7"/>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1+#ppt_w/2"/>
                                          </p:val>
                                        </p:tav>
                                        <p:tav tm="100000">
                                          <p:val>
                                            <p:strVal val="#ppt_x"/>
                                          </p:val>
                                        </p:tav>
                                      </p:tavLst>
                                    </p:anim>
                                    <p:anim calcmode="lin" valueType="num">
                                      <p:cBhvr additive="base">
                                        <p:cTn id="35" dur="500" fill="hold"/>
                                        <p:tgtEl>
                                          <p:spTgt spid="10"/>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1+#ppt_w/2"/>
                                          </p:val>
                                        </p:tav>
                                        <p:tav tm="100000">
                                          <p:val>
                                            <p:strVal val="#ppt_x"/>
                                          </p:val>
                                        </p:tav>
                                      </p:tavLst>
                                    </p:anim>
                                    <p:anim calcmode="lin" valueType="num">
                                      <p:cBhvr additive="base">
                                        <p:cTn id="39" dur="500" fill="hold"/>
                                        <p:tgtEl>
                                          <p:spTgt spid="11"/>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additive="base">
                                        <p:cTn id="42" dur="500" fill="hold"/>
                                        <p:tgtEl>
                                          <p:spTgt spid="3"/>
                                        </p:tgtEl>
                                        <p:attrNameLst>
                                          <p:attrName>ppt_x</p:attrName>
                                        </p:attrNameLst>
                                      </p:cBhvr>
                                      <p:tavLst>
                                        <p:tav tm="0">
                                          <p:val>
                                            <p:strVal val="1+#ppt_w/2"/>
                                          </p:val>
                                        </p:tav>
                                        <p:tav tm="100000">
                                          <p:val>
                                            <p:strVal val="#ppt_x"/>
                                          </p:val>
                                        </p:tav>
                                      </p:tavLst>
                                    </p:anim>
                                    <p:anim calcmode="lin" valueType="num">
                                      <p:cBhvr additive="base">
                                        <p:cTn id="43" dur="500" fill="hold"/>
                                        <p:tgtEl>
                                          <p:spTgt spid="3"/>
                                        </p:tgtEl>
                                        <p:attrNameLst>
                                          <p:attrName>ppt_y</p:attrName>
                                        </p:attrNameLst>
                                      </p:cBhvr>
                                      <p:tavLst>
                                        <p:tav tm="0">
                                          <p:val>
                                            <p:strVal val="#ppt_y"/>
                                          </p:val>
                                        </p:tav>
                                        <p:tav tm="100000">
                                          <p:val>
                                            <p:strVal val="#ppt_y"/>
                                          </p:val>
                                        </p:tav>
                                      </p:tavLst>
                                    </p:anim>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300"/>
                                        <p:tgtEl>
                                          <p:spTgt spid="4"/>
                                        </p:tgtEl>
                                      </p:cBhvr>
                                    </p:animEffect>
                                  </p:childTnLst>
                                </p:cTn>
                              </p:par>
                              <p:par>
                                <p:cTn id="48" presetID="2" presetClass="entr" presetSubtype="2"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1+#ppt_w/2"/>
                                          </p:val>
                                        </p:tav>
                                        <p:tav tm="100000">
                                          <p:val>
                                            <p:strVal val="#ppt_x"/>
                                          </p:val>
                                        </p:tav>
                                      </p:tavLst>
                                    </p:anim>
                                    <p:anim calcmode="lin" valueType="num">
                                      <p:cBhvr additive="base">
                                        <p:cTn id="51" dur="500" fill="hold"/>
                                        <p:tgtEl>
                                          <p:spTgt spid="12"/>
                                        </p:tgtEl>
                                        <p:attrNameLst>
                                          <p:attrName>ppt_y</p:attrName>
                                        </p:attrNameLst>
                                      </p:cBhvr>
                                      <p:tavLst>
                                        <p:tav tm="0">
                                          <p:val>
                                            <p:strVal val="#ppt_y"/>
                                          </p:val>
                                        </p:tav>
                                        <p:tav tm="100000">
                                          <p:val>
                                            <p:strVal val="#ppt_y"/>
                                          </p:val>
                                        </p:tav>
                                      </p:tavLst>
                                    </p:anim>
                                  </p:childTnLst>
                                </p:cTn>
                              </p:par>
                            </p:childTnLst>
                          </p:cTn>
                        </p:par>
                        <p:par>
                          <p:cTn id="52" fill="hold">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300"/>
                                        <p:tgtEl>
                                          <p:spTgt spid="13"/>
                                        </p:tgtEl>
                                      </p:cBhvr>
                                    </p:animEffect>
                                  </p:childTnLst>
                                </p:cTn>
                              </p:par>
                              <p:par>
                                <p:cTn id="56" presetID="2" presetClass="entr" presetSubtype="2"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fill="hold"/>
                                        <p:tgtEl>
                                          <p:spTgt spid="14"/>
                                        </p:tgtEl>
                                        <p:attrNameLst>
                                          <p:attrName>ppt_x</p:attrName>
                                        </p:attrNameLst>
                                      </p:cBhvr>
                                      <p:tavLst>
                                        <p:tav tm="0">
                                          <p:val>
                                            <p:strVal val="1+#ppt_w/2"/>
                                          </p:val>
                                        </p:tav>
                                        <p:tav tm="100000">
                                          <p:val>
                                            <p:strVal val="#ppt_x"/>
                                          </p:val>
                                        </p:tav>
                                      </p:tavLst>
                                    </p:anim>
                                    <p:anim calcmode="lin" valueType="num">
                                      <p:cBhvr additive="base">
                                        <p:cTn id="59" dur="500" fill="hold"/>
                                        <p:tgtEl>
                                          <p:spTgt spid="14"/>
                                        </p:tgtEl>
                                        <p:attrNameLst>
                                          <p:attrName>ppt_y</p:attrName>
                                        </p:attrNameLst>
                                      </p:cBhvr>
                                      <p:tavLst>
                                        <p:tav tm="0">
                                          <p:val>
                                            <p:strVal val="#ppt_y"/>
                                          </p:val>
                                        </p:tav>
                                        <p:tav tm="100000">
                                          <p:val>
                                            <p:strVal val="#ppt_y"/>
                                          </p:val>
                                        </p:tav>
                                      </p:tavLst>
                                    </p:anim>
                                  </p:childTnLst>
                                </p:cTn>
                              </p:par>
                            </p:childTnLst>
                          </p:cTn>
                        </p:par>
                        <p:par>
                          <p:cTn id="60" fill="hold">
                            <p:stCondLst>
                              <p:cond delay="3500"/>
                            </p:stCondLst>
                            <p:childTnLst>
                              <p:par>
                                <p:cTn id="61" presetID="22" presetClass="entr" presetSubtype="8"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10" grpId="0" bldLvl="0" animBg="1"/>
      <p:bldP spid="11" grpId="0" bldLvl="0" animBg="1"/>
      <p:bldP spid="31" grpId="0"/>
      <p:bldP spid="58" grpId="0"/>
      <p:bldP spid="60" grpId="0"/>
      <p:bldP spid="62" grpId="0"/>
      <p:bldP spid="3" grpId="0" bldLvl="0" animBg="1"/>
      <p:bldP spid="4" grpId="0"/>
      <p:bldP spid="12" grpId="0" bldLvl="0" animBg="1"/>
      <p:bldP spid="13" grpId="0"/>
      <p:bldP spid="14" grpId="0" bldLvl="0" animBg="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1087735" cy="702945"/>
          </a:xfrm>
        </p:spPr>
        <p:txBody>
          <a:bodyPr/>
          <a:lstStyle/>
          <a:p>
            <a:r>
              <a:rPr lang="en-US" cap="none">
                <a:solidFill>
                  <a:schemeClr val="tx1"/>
                </a:solidFill>
                <a:uFillTx/>
              </a:rPr>
              <a:t>10.7 实战案例：楼层导航 - 布局</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582295" y="927100"/>
            <a:ext cx="11040110" cy="553085"/>
          </a:xfrm>
          <a:prstGeom prst="rect">
            <a:avLst/>
          </a:prstGeom>
          <a:noFill/>
          <a:ln w="9525">
            <a:noFill/>
          </a:ln>
        </p:spPr>
        <p:txBody>
          <a:bodyPr wrap="square">
            <a:spAutoFit/>
          </a:bodyPr>
          <a:lstStyle/>
          <a:p>
            <a:pPr marL="0" indent="0">
              <a:lnSpc>
                <a:spcPct val="150000"/>
              </a:lnSpc>
            </a:pPr>
            <a:r>
              <a:rPr lang="zh-CN" sz="2000">
                <a:latin typeface="Consolas" panose="020B0609020204030204" charset="0"/>
                <a:ea typeface="宋体" panose="02010600030101010101" pitchFamily="2" charset="-122"/>
              </a:rPr>
              <a:t>页面布局完毕，页面效果如图所示。</a:t>
            </a:r>
          </a:p>
        </p:txBody>
      </p:sp>
      <p:pic>
        <p:nvPicPr>
          <p:cNvPr id="293" name="图片 293"/>
          <p:cNvPicPr>
            <a:picLocks noChangeAspect="1"/>
          </p:cNvPicPr>
          <p:nvPr/>
        </p:nvPicPr>
        <p:blipFill>
          <a:blip r:embed="rId3"/>
          <a:stretch>
            <a:fillRect/>
          </a:stretch>
        </p:blipFill>
        <p:spPr>
          <a:xfrm>
            <a:off x="1931035" y="1605280"/>
            <a:ext cx="7886065" cy="50971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1087735" cy="702945"/>
          </a:xfrm>
        </p:spPr>
        <p:txBody>
          <a:bodyPr/>
          <a:lstStyle/>
          <a:p>
            <a:r>
              <a:rPr lang="en-US" cap="none">
                <a:solidFill>
                  <a:schemeClr val="tx1"/>
                </a:solidFill>
                <a:uFillTx/>
              </a:rPr>
              <a:t>10.7 实战案例：楼层导航 - 设置楼层导航悬浮条贴版心对齐</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582295" y="1109345"/>
            <a:ext cx="11040110" cy="553085"/>
          </a:xfrm>
          <a:prstGeom prst="rect">
            <a:avLst/>
          </a:prstGeom>
          <a:noFill/>
          <a:ln w="9525">
            <a:noFill/>
          </a:ln>
        </p:spPr>
        <p:txBody>
          <a:bodyPr wrap="square">
            <a:spAutoFit/>
          </a:bodyPr>
          <a:lstStyle/>
          <a:p>
            <a:pPr marL="0" indent="0">
              <a:lnSpc>
                <a:spcPct val="150000"/>
              </a:lnSpc>
            </a:pPr>
            <a:r>
              <a:rPr lang="zh-CN" sz="2000">
                <a:latin typeface="Consolas" panose="020B0609020204030204" charset="0"/>
                <a:ea typeface="宋体" panose="02010600030101010101" pitchFamily="2" charset="-122"/>
              </a:rPr>
              <a:t>使用jQuery书写程序来实现：</a:t>
            </a:r>
          </a:p>
        </p:txBody>
      </p:sp>
      <p:pic>
        <p:nvPicPr>
          <p:cNvPr id="4" name="图片 3"/>
          <p:cNvPicPr>
            <a:picLocks noChangeAspect="1"/>
          </p:cNvPicPr>
          <p:nvPr/>
        </p:nvPicPr>
        <p:blipFill>
          <a:blip r:embed="rId3"/>
          <a:stretch>
            <a:fillRect/>
          </a:stretch>
        </p:blipFill>
        <p:spPr>
          <a:xfrm>
            <a:off x="1629410" y="2152650"/>
            <a:ext cx="8723630" cy="34994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1087735" cy="702945"/>
          </a:xfrm>
        </p:spPr>
        <p:txBody>
          <a:bodyPr/>
          <a:lstStyle/>
          <a:p>
            <a:r>
              <a:rPr lang="en-US" cap="none">
                <a:solidFill>
                  <a:schemeClr val="tx1"/>
                </a:solidFill>
                <a:uFillTx/>
              </a:rPr>
              <a:t>10.7 实战案例：楼层导航 - 设置楼层导航悬浮条贴版心对齐</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582295" y="1109345"/>
            <a:ext cx="11040110" cy="553085"/>
          </a:xfrm>
          <a:prstGeom prst="rect">
            <a:avLst/>
          </a:prstGeom>
          <a:noFill/>
          <a:ln w="9525">
            <a:noFill/>
          </a:ln>
        </p:spPr>
        <p:txBody>
          <a:bodyPr wrap="square">
            <a:spAutoFit/>
          </a:bodyPr>
          <a:lstStyle/>
          <a:p>
            <a:pPr marL="0" indent="0">
              <a:lnSpc>
                <a:spcPct val="150000"/>
              </a:lnSpc>
            </a:pPr>
            <a:r>
              <a:rPr lang="zh-CN" sz="2000">
                <a:latin typeface="Consolas" panose="020B0609020204030204" charset="0"/>
                <a:ea typeface="宋体" panose="02010600030101010101" pitchFamily="2" charset="-122"/>
              </a:rPr>
              <a:t>程序运行效果如图所示。</a:t>
            </a:r>
          </a:p>
        </p:txBody>
      </p:sp>
      <p:pic>
        <p:nvPicPr>
          <p:cNvPr id="294" name="图片 294"/>
          <p:cNvPicPr>
            <a:picLocks noChangeAspect="1"/>
          </p:cNvPicPr>
          <p:nvPr/>
        </p:nvPicPr>
        <p:blipFill>
          <a:blip r:embed="rId3"/>
          <a:stretch>
            <a:fillRect/>
          </a:stretch>
        </p:blipFill>
        <p:spPr>
          <a:xfrm>
            <a:off x="2125980" y="1722755"/>
            <a:ext cx="7555230" cy="48831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1087735" cy="702945"/>
          </a:xfrm>
        </p:spPr>
        <p:txBody>
          <a:bodyPr/>
          <a:lstStyle/>
          <a:p>
            <a:r>
              <a:rPr lang="en-US" cap="none">
                <a:solidFill>
                  <a:schemeClr val="tx1"/>
                </a:solidFill>
                <a:uFillTx/>
              </a:rPr>
              <a:t>10.7 实战案例：楼层导航 - jQuery代码书写</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658495" y="976630"/>
            <a:ext cx="11040110" cy="553085"/>
          </a:xfrm>
          <a:prstGeom prst="rect">
            <a:avLst/>
          </a:prstGeom>
          <a:noFill/>
          <a:ln w="9525">
            <a:noFill/>
          </a:ln>
        </p:spPr>
        <p:txBody>
          <a:bodyPr wrap="square">
            <a:spAutoFit/>
          </a:bodyPr>
          <a:lstStyle/>
          <a:p>
            <a:pPr marL="0" indent="0">
              <a:lnSpc>
                <a:spcPct val="150000"/>
              </a:lnSpc>
            </a:pPr>
            <a:r>
              <a:rPr lang="zh-CN" sz="2000">
                <a:latin typeface="Consolas" panose="020B0609020204030204" charset="0"/>
                <a:ea typeface="宋体" panose="02010600030101010101" pitchFamily="2" charset="-122"/>
              </a:rPr>
              <a:t>jQuery提供了offset()方法直接得到元素在窗口中的净位置：</a:t>
            </a:r>
          </a:p>
        </p:txBody>
      </p:sp>
      <p:pic>
        <p:nvPicPr>
          <p:cNvPr id="4" name="图片 3"/>
          <p:cNvPicPr>
            <a:picLocks noChangeAspect="1"/>
          </p:cNvPicPr>
          <p:nvPr/>
        </p:nvPicPr>
        <p:blipFill>
          <a:blip r:embed="rId3"/>
          <a:stretch>
            <a:fillRect/>
          </a:stretch>
        </p:blipFill>
        <p:spPr>
          <a:xfrm>
            <a:off x="1964690" y="1660525"/>
            <a:ext cx="7802880" cy="788035"/>
          </a:xfrm>
          <a:prstGeom prst="rect">
            <a:avLst/>
          </a:prstGeom>
        </p:spPr>
      </p:pic>
      <p:sp>
        <p:nvSpPr>
          <p:cNvPr id="100" name="文本框 99"/>
          <p:cNvSpPr txBox="1"/>
          <p:nvPr/>
        </p:nvSpPr>
        <p:spPr>
          <a:xfrm>
            <a:off x="582295" y="2623820"/>
            <a:ext cx="8291195" cy="398780"/>
          </a:xfrm>
          <a:prstGeom prst="rect">
            <a:avLst/>
          </a:prstGeom>
          <a:noFill/>
          <a:ln w="9525">
            <a:noFill/>
          </a:ln>
        </p:spPr>
        <p:txBody>
          <a:bodyPr wrap="square">
            <a:spAutoFit/>
          </a:bodyPr>
          <a:lstStyle/>
          <a:p>
            <a:pPr marL="0" indent="0"/>
            <a:r>
              <a:rPr lang="zh-CN" sz="2000" b="0">
                <a:latin typeface="Consolas" panose="020B0609020204030204" charset="0"/>
                <a:ea typeface="宋体" panose="02010600030101010101" pitchFamily="2" charset="-122"/>
              </a:rPr>
              <a:t>任何元素的</a:t>
            </a:r>
            <a:r>
              <a:rPr lang="en-US" sz="2000" b="0">
                <a:latin typeface="Consolas" panose="020B0609020204030204" charset="0"/>
                <a:ea typeface="宋体" panose="02010600030101010101" pitchFamily="2" charset="-122"/>
                <a:cs typeface="Times New Roman" panose="02020603050405020304" charset="0"/>
              </a:rPr>
              <a:t>offset().top</a:t>
            </a:r>
            <a:r>
              <a:rPr lang="zh-CN" sz="2000" b="0">
                <a:latin typeface="Consolas" panose="020B0609020204030204" charset="0"/>
                <a:ea typeface="宋体" panose="02010600030101010101" pitchFamily="2" charset="-122"/>
              </a:rPr>
              <a:t>属性就是这个元素到页面顶部的距离。</a:t>
            </a:r>
            <a:endParaRPr lang="zh-CN" altLang="en-US" sz="2000" b="0">
              <a:latin typeface="Consolas" panose="020B0609020204030204" charset="0"/>
              <a:ea typeface="宋体" panose="02010600030101010101" pitchFamily="2" charset="-122"/>
            </a:endParaRPr>
          </a:p>
        </p:txBody>
      </p:sp>
      <p:sp>
        <p:nvSpPr>
          <p:cNvPr id="5" name="文本框 4"/>
          <p:cNvSpPr txBox="1"/>
          <p:nvPr/>
        </p:nvSpPr>
        <p:spPr>
          <a:xfrm>
            <a:off x="582295" y="3115310"/>
            <a:ext cx="10347325" cy="398780"/>
          </a:xfrm>
          <a:prstGeom prst="rect">
            <a:avLst/>
          </a:prstGeom>
          <a:noFill/>
          <a:ln w="9525">
            <a:noFill/>
          </a:ln>
        </p:spPr>
        <p:txBody>
          <a:bodyPr wrap="square">
            <a:spAutoFit/>
          </a:bodyPr>
          <a:lstStyle/>
          <a:p>
            <a:pPr marL="0" indent="0"/>
            <a:r>
              <a:rPr lang="zh-CN" sz="2000" b="0">
                <a:latin typeface="Consolas" panose="020B0609020204030204" charset="0"/>
                <a:ea typeface="宋体" panose="02010600030101010101" pitchFamily="2" charset="-122"/>
              </a:rPr>
              <a:t>创建一个数组存放每个</a:t>
            </a:r>
            <a:r>
              <a:rPr lang="zh-CN" sz="2000" b="0">
                <a:latin typeface="Consolas" panose="020B0609020204030204" charset="0"/>
                <a:ea typeface="宋体" panose="02010600030101010101" pitchFamily="2" charset="-122"/>
                <a:cs typeface="Times New Roman" panose="02020603050405020304" charset="0"/>
              </a:rPr>
              <a:t>“楼层”的净位置：</a:t>
            </a:r>
            <a:endParaRPr lang="zh-CN" altLang="en-US" sz="2000" b="0">
              <a:latin typeface="Consolas" panose="020B0609020204030204" charset="0"/>
              <a:ea typeface="宋体" panose="02010600030101010101" pitchFamily="2" charset="-122"/>
              <a:cs typeface="Times New Roman" panose="02020603050405020304" charset="0"/>
            </a:endParaRPr>
          </a:p>
        </p:txBody>
      </p:sp>
      <p:pic>
        <p:nvPicPr>
          <p:cNvPr id="7" name="图片 6"/>
          <p:cNvPicPr>
            <a:picLocks noChangeAspect="1"/>
          </p:cNvPicPr>
          <p:nvPr/>
        </p:nvPicPr>
        <p:blipFill>
          <a:blip r:embed="rId4"/>
          <a:stretch>
            <a:fillRect/>
          </a:stretch>
        </p:blipFill>
        <p:spPr>
          <a:xfrm>
            <a:off x="3420745" y="3607435"/>
            <a:ext cx="4891405" cy="3021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1087735" cy="702945"/>
          </a:xfrm>
        </p:spPr>
        <p:txBody>
          <a:bodyPr/>
          <a:lstStyle/>
          <a:p>
            <a:r>
              <a:rPr lang="en-US" cap="none">
                <a:solidFill>
                  <a:schemeClr val="tx1"/>
                </a:solidFill>
                <a:uFillTx/>
              </a:rPr>
              <a:t>10.7 实战案例：楼层导航 - jQuery代码书写</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658495" y="976630"/>
            <a:ext cx="11040110" cy="553085"/>
          </a:xfrm>
          <a:prstGeom prst="rect">
            <a:avLst/>
          </a:prstGeom>
          <a:noFill/>
          <a:ln w="9525">
            <a:noFill/>
          </a:ln>
        </p:spPr>
        <p:txBody>
          <a:bodyPr wrap="square">
            <a:spAutoFit/>
          </a:bodyPr>
          <a:lstStyle/>
          <a:p>
            <a:pPr marL="0" indent="0">
              <a:lnSpc>
                <a:spcPct val="150000"/>
              </a:lnSpc>
            </a:pPr>
            <a:r>
              <a:rPr lang="zh-CN" sz="2000">
                <a:latin typeface="Consolas" panose="020B0609020204030204" charset="0"/>
                <a:ea typeface="宋体" panose="02010600030101010101" pitchFamily="2" charset="-122"/>
              </a:rPr>
              <a:t>书写页面卷动事件的监听：</a:t>
            </a:r>
          </a:p>
        </p:txBody>
      </p:sp>
      <p:pic>
        <p:nvPicPr>
          <p:cNvPr id="6" name="图片 5"/>
          <p:cNvPicPr>
            <a:picLocks noChangeAspect="1"/>
          </p:cNvPicPr>
          <p:nvPr/>
        </p:nvPicPr>
        <p:blipFill>
          <a:blip r:embed="rId3"/>
          <a:stretch>
            <a:fillRect/>
          </a:stretch>
        </p:blipFill>
        <p:spPr>
          <a:xfrm>
            <a:off x="1569085" y="1637665"/>
            <a:ext cx="9053830" cy="44348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1087735" cy="702945"/>
          </a:xfrm>
        </p:spPr>
        <p:txBody>
          <a:bodyPr/>
          <a:lstStyle/>
          <a:p>
            <a:r>
              <a:rPr lang="en-US" cap="none">
                <a:solidFill>
                  <a:schemeClr val="tx1"/>
                </a:solidFill>
                <a:uFillTx/>
              </a:rPr>
              <a:t>10.7 实战案例：楼层导航 - jQuery代码书写</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 name="文本框 2"/>
          <p:cNvSpPr txBox="1"/>
          <p:nvPr/>
        </p:nvSpPr>
        <p:spPr>
          <a:xfrm>
            <a:off x="648970" y="1014730"/>
            <a:ext cx="11040110" cy="553085"/>
          </a:xfrm>
          <a:prstGeom prst="rect">
            <a:avLst/>
          </a:prstGeom>
          <a:noFill/>
          <a:ln w="9525">
            <a:noFill/>
          </a:ln>
        </p:spPr>
        <p:txBody>
          <a:bodyPr wrap="square">
            <a:spAutoFit/>
          </a:bodyPr>
          <a:lstStyle/>
          <a:p>
            <a:pPr marL="0" indent="0">
              <a:lnSpc>
                <a:spcPct val="150000"/>
              </a:lnSpc>
            </a:pPr>
            <a:r>
              <a:rPr lang="zh-CN" sz="2000">
                <a:latin typeface="Consolas" panose="020B0609020204030204" charset="0"/>
                <a:ea typeface="宋体" panose="02010600030101010101" pitchFamily="2" charset="-122"/>
              </a:rPr>
              <a:t>点击楼层小图标时需要让窗口滚动到指定位置：</a:t>
            </a:r>
          </a:p>
        </p:txBody>
      </p:sp>
      <p:pic>
        <p:nvPicPr>
          <p:cNvPr id="4" name="图片 3"/>
          <p:cNvPicPr>
            <a:picLocks noChangeAspect="1"/>
          </p:cNvPicPr>
          <p:nvPr/>
        </p:nvPicPr>
        <p:blipFill>
          <a:blip r:embed="rId3"/>
          <a:stretch>
            <a:fillRect/>
          </a:stretch>
        </p:blipFill>
        <p:spPr>
          <a:xfrm>
            <a:off x="1268730" y="1873885"/>
            <a:ext cx="9655175" cy="37541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1087735" cy="702945"/>
          </a:xfrm>
        </p:spPr>
        <p:txBody>
          <a:bodyPr/>
          <a:lstStyle/>
          <a:p>
            <a:r>
              <a:rPr lang="en-US" cap="none">
                <a:solidFill>
                  <a:schemeClr val="tx1"/>
                </a:solidFill>
                <a:uFillTx/>
              </a:rPr>
              <a:t>10.7 实战案例：楼层导航 -完整代码</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1962150" y="1109345"/>
            <a:ext cx="8189595" cy="5609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1087735" cy="702945"/>
          </a:xfrm>
        </p:spPr>
        <p:txBody>
          <a:bodyPr/>
          <a:lstStyle/>
          <a:p>
            <a:r>
              <a:rPr lang="en-US" cap="none">
                <a:solidFill>
                  <a:schemeClr val="tx1"/>
                </a:solidFill>
                <a:uFillTx/>
              </a:rPr>
              <a:t>10.7 实战案例：楼层导航 -完整代码</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270760" y="986155"/>
            <a:ext cx="7233285" cy="5692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9"/>
          <p:cNvSpPr txBox="1"/>
          <p:nvPr/>
        </p:nvSpPr>
        <p:spPr>
          <a:xfrm>
            <a:off x="2211705" y="3059430"/>
            <a:ext cx="7767955" cy="738505"/>
          </a:xfrm>
          <a:prstGeom prst="rect">
            <a:avLst/>
          </a:prstGeom>
          <a:noFill/>
        </p:spPr>
        <p:txBody>
          <a:bodyPr wrap="square" lIns="0" tIns="0" rIns="0" bIns="0" rtlCol="0">
            <a:spAutoFit/>
          </a:bodyPr>
          <a:lstStyle/>
          <a:p>
            <a:pPr marL="0" lvl="1" algn="ctr"/>
            <a:r>
              <a:rPr lang="en-US" sz="4800" b="1" dirty="0">
                <a:solidFill>
                  <a:schemeClr val="accent1"/>
                </a:solidFill>
                <a:latin typeface="微软雅黑" panose="020B0503020204020204" pitchFamily="34" charset="-122"/>
                <a:ea typeface="微软雅黑" panose="020B0503020204020204" pitchFamily="34" charset="-122"/>
                <a:sym typeface="+mn-ea"/>
              </a:rPr>
              <a:t>10.1 引言</a:t>
            </a:r>
          </a:p>
        </p:txBody>
      </p:sp>
      <p:sp>
        <p:nvSpPr>
          <p:cNvPr id="44" name="五边形 43"/>
          <p:cNvSpPr/>
          <p:nvPr/>
        </p:nvSpPr>
        <p:spPr>
          <a:xfrm>
            <a:off x="0"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48" name="任意多边形 47"/>
          <p:cNvSpPr/>
          <p:nvPr/>
        </p:nvSpPr>
        <p:spPr>
          <a:xfrm flipH="1">
            <a:off x="1470864" y="1625600"/>
            <a:ext cx="9250272" cy="3606800"/>
          </a:xfrm>
          <a:custGeom>
            <a:avLst/>
            <a:gdLst>
              <a:gd name="connsiteX0" fmla="*/ 6734601 w 8365511"/>
              <a:gd name="connsiteY0" fmla="*/ 0 h 3261820"/>
              <a:gd name="connsiteX1" fmla="*/ 6440954 w 8365511"/>
              <a:gd name="connsiteY1" fmla="*/ 0 h 3261820"/>
              <a:gd name="connsiteX2" fmla="*/ 1924557 w 8365511"/>
              <a:gd name="connsiteY2" fmla="*/ 0 h 3261820"/>
              <a:gd name="connsiteX3" fmla="*/ 1630910 w 8365511"/>
              <a:gd name="connsiteY3" fmla="*/ 0 h 3261820"/>
              <a:gd name="connsiteX4" fmla="*/ 0 w 8365511"/>
              <a:gd name="connsiteY4" fmla="*/ 1630910 h 3261820"/>
              <a:gd name="connsiteX5" fmla="*/ 1630910 w 8365511"/>
              <a:gd name="connsiteY5" fmla="*/ 3261820 h 3261820"/>
              <a:gd name="connsiteX6" fmla="*/ 1924557 w 8365511"/>
              <a:gd name="connsiteY6" fmla="*/ 3261820 h 3261820"/>
              <a:gd name="connsiteX7" fmla="*/ 6440954 w 8365511"/>
              <a:gd name="connsiteY7" fmla="*/ 3261820 h 3261820"/>
              <a:gd name="connsiteX8" fmla="*/ 6734601 w 8365511"/>
              <a:gd name="connsiteY8" fmla="*/ 3261820 h 3261820"/>
              <a:gd name="connsiteX9" fmla="*/ 8365511 w 8365511"/>
              <a:gd name="connsiteY9" fmla="*/ 1630910 h 326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5511" h="3261820">
                <a:moveTo>
                  <a:pt x="6734601" y="0"/>
                </a:moveTo>
                <a:lnTo>
                  <a:pt x="6440954" y="0"/>
                </a:lnTo>
                <a:lnTo>
                  <a:pt x="1924557" y="0"/>
                </a:lnTo>
                <a:lnTo>
                  <a:pt x="1630910" y="0"/>
                </a:lnTo>
                <a:lnTo>
                  <a:pt x="0" y="1630910"/>
                </a:lnTo>
                <a:lnTo>
                  <a:pt x="1630910" y="3261820"/>
                </a:lnTo>
                <a:lnTo>
                  <a:pt x="1924557" y="3261820"/>
                </a:lnTo>
                <a:lnTo>
                  <a:pt x="6440954" y="3261820"/>
                </a:lnTo>
                <a:lnTo>
                  <a:pt x="6734601" y="3261820"/>
                </a:lnTo>
                <a:lnTo>
                  <a:pt x="8365511" y="163091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52" name="任意多边形 51"/>
          <p:cNvSpPr/>
          <p:nvPr/>
        </p:nvSpPr>
        <p:spPr>
          <a:xfrm flipH="1">
            <a:off x="1677131" y="1756372"/>
            <a:ext cx="8837738" cy="3345256"/>
          </a:xfrm>
          <a:custGeom>
            <a:avLst/>
            <a:gdLst>
              <a:gd name="connsiteX0" fmla="*/ 7135510 w 8801228"/>
              <a:gd name="connsiteY0" fmla="*/ 0 h 3331436"/>
              <a:gd name="connsiteX1" fmla="*/ 6878335 w 8801228"/>
              <a:gd name="connsiteY1" fmla="*/ 0 h 3331436"/>
              <a:gd name="connsiteX2" fmla="*/ 6835596 w 8801228"/>
              <a:gd name="connsiteY2" fmla="*/ 0 h 3331436"/>
              <a:gd name="connsiteX3" fmla="*/ 6578421 w 8801228"/>
              <a:gd name="connsiteY3" fmla="*/ 0 h 3331436"/>
              <a:gd name="connsiteX4" fmla="*/ 2222807 w 8801228"/>
              <a:gd name="connsiteY4" fmla="*/ 0 h 3331436"/>
              <a:gd name="connsiteX5" fmla="*/ 1965632 w 8801228"/>
              <a:gd name="connsiteY5" fmla="*/ 0 h 3331436"/>
              <a:gd name="connsiteX6" fmla="*/ 1922893 w 8801228"/>
              <a:gd name="connsiteY6" fmla="*/ 0 h 3331436"/>
              <a:gd name="connsiteX7" fmla="*/ 1665718 w 8801228"/>
              <a:gd name="connsiteY7" fmla="*/ 0 h 3331436"/>
              <a:gd name="connsiteX8" fmla="*/ 0 w 8801228"/>
              <a:gd name="connsiteY8" fmla="*/ 1665718 h 3331436"/>
              <a:gd name="connsiteX9" fmla="*/ 1665718 w 8801228"/>
              <a:gd name="connsiteY9" fmla="*/ 3331436 h 3331436"/>
              <a:gd name="connsiteX10" fmla="*/ 1922893 w 8801228"/>
              <a:gd name="connsiteY10" fmla="*/ 3331436 h 3331436"/>
              <a:gd name="connsiteX11" fmla="*/ 1965632 w 8801228"/>
              <a:gd name="connsiteY11" fmla="*/ 3331436 h 3331436"/>
              <a:gd name="connsiteX12" fmla="*/ 2222807 w 8801228"/>
              <a:gd name="connsiteY12" fmla="*/ 3331436 h 3331436"/>
              <a:gd name="connsiteX13" fmla="*/ 6578421 w 8801228"/>
              <a:gd name="connsiteY13" fmla="*/ 3331436 h 3331436"/>
              <a:gd name="connsiteX14" fmla="*/ 6835596 w 8801228"/>
              <a:gd name="connsiteY14" fmla="*/ 3331436 h 3331436"/>
              <a:gd name="connsiteX15" fmla="*/ 6878335 w 8801228"/>
              <a:gd name="connsiteY15" fmla="*/ 3331436 h 3331436"/>
              <a:gd name="connsiteX16" fmla="*/ 7135510 w 8801228"/>
              <a:gd name="connsiteY16" fmla="*/ 3331436 h 3331436"/>
              <a:gd name="connsiteX17" fmla="*/ 8801228 w 8801228"/>
              <a:gd name="connsiteY17" fmla="*/ 1665718 h 333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01228" h="3331436">
                <a:moveTo>
                  <a:pt x="7135510" y="0"/>
                </a:moveTo>
                <a:lnTo>
                  <a:pt x="6878335" y="0"/>
                </a:lnTo>
                <a:lnTo>
                  <a:pt x="6835596" y="0"/>
                </a:lnTo>
                <a:lnTo>
                  <a:pt x="6578421" y="0"/>
                </a:lnTo>
                <a:lnTo>
                  <a:pt x="2222807" y="0"/>
                </a:lnTo>
                <a:lnTo>
                  <a:pt x="1965632" y="0"/>
                </a:lnTo>
                <a:lnTo>
                  <a:pt x="1922893" y="0"/>
                </a:lnTo>
                <a:lnTo>
                  <a:pt x="1665718" y="0"/>
                </a:lnTo>
                <a:lnTo>
                  <a:pt x="0" y="1665718"/>
                </a:lnTo>
                <a:lnTo>
                  <a:pt x="1665718" y="3331436"/>
                </a:lnTo>
                <a:lnTo>
                  <a:pt x="1922893" y="3331436"/>
                </a:lnTo>
                <a:lnTo>
                  <a:pt x="1965632" y="3331436"/>
                </a:lnTo>
                <a:lnTo>
                  <a:pt x="2222807" y="3331436"/>
                </a:lnTo>
                <a:lnTo>
                  <a:pt x="6578421" y="3331436"/>
                </a:lnTo>
                <a:lnTo>
                  <a:pt x="6835596" y="3331436"/>
                </a:lnTo>
                <a:lnTo>
                  <a:pt x="6878335" y="3331436"/>
                </a:lnTo>
                <a:lnTo>
                  <a:pt x="7135510" y="3331436"/>
                </a:lnTo>
                <a:lnTo>
                  <a:pt x="8801228" y="1665718"/>
                </a:lnTo>
                <a:close/>
              </a:path>
            </a:pathLst>
          </a:cu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53" name="五边形 52"/>
          <p:cNvSpPr/>
          <p:nvPr/>
        </p:nvSpPr>
        <p:spPr>
          <a:xfrm flipH="1">
            <a:off x="10721136"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barn(inVertical)">
                                      <p:cBhvr>
                                        <p:cTn id="11" dur="500"/>
                                        <p:tgtEl>
                                          <p:spTgt spid="48"/>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3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4" grpId="0" bldLvl="0" animBg="1"/>
      <p:bldP spid="48" grpId="0" bldLvl="0" animBg="1"/>
      <p:bldP spid="52" grpId="0" bldLvl="0" animBg="1"/>
      <p:bldP spid="53"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786110" cy="531495"/>
          </a:xfrm>
        </p:spPr>
        <p:txBody>
          <a:bodyPr/>
          <a:lstStyle/>
          <a:p>
            <a:r>
              <a:rPr lang="en-US" cap="none">
                <a:solidFill>
                  <a:schemeClr val="tx1"/>
                </a:solidFill>
                <a:uFillTx/>
              </a:rPr>
              <a:t>10</a:t>
            </a:r>
            <a:r>
              <a:rPr cap="none">
                <a:solidFill>
                  <a:schemeClr val="tx1"/>
                </a:solidFill>
                <a:uFillTx/>
              </a:rPr>
              <a:t>.1 引言</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100" name="文本框 99"/>
          <p:cNvSpPr txBox="1"/>
          <p:nvPr/>
        </p:nvSpPr>
        <p:spPr>
          <a:xfrm>
            <a:off x="523240" y="1002030"/>
            <a:ext cx="11504930" cy="1641475"/>
          </a:xfrm>
          <a:prstGeom prst="rect">
            <a:avLst/>
          </a:prstGeom>
          <a:noFill/>
          <a:ln w="9525">
            <a:noFill/>
          </a:ln>
        </p:spPr>
        <p:txBody>
          <a:bodyPr wrap="square">
            <a:spAutoFit/>
          </a:bodyPr>
          <a:lstStyle/>
          <a:p>
            <a:pPr marL="0" indent="0">
              <a:lnSpc>
                <a:spcPct val="140000"/>
              </a:lnSpc>
            </a:pPr>
            <a:r>
              <a:rPr sz="2400" b="0">
                <a:latin typeface="Consolas" panose="020B0609020204030204" charset="0"/>
                <a:ea typeface="宋体" panose="02010600030101010101" pitchFamily="2" charset="-122"/>
              </a:rPr>
              <a:t>比如网页中常见的特效“返回顶部”，就是需要命令浏览器窗口的“卷动值”以动画形式逐渐减少；再比如制作“瀑布流”的时候，需要根据浏览器窗口的宽度实时调整显示的列数，如图所示。</a:t>
            </a:r>
          </a:p>
        </p:txBody>
      </p:sp>
      <p:pic>
        <p:nvPicPr>
          <p:cNvPr id="3" name="图片 2"/>
          <p:cNvPicPr>
            <a:picLocks noChangeAspect="1"/>
          </p:cNvPicPr>
          <p:nvPr/>
        </p:nvPicPr>
        <p:blipFill>
          <a:blip r:embed="rId3"/>
          <a:stretch>
            <a:fillRect/>
          </a:stretch>
        </p:blipFill>
        <p:spPr>
          <a:xfrm>
            <a:off x="2640330" y="2728595"/>
            <a:ext cx="6910705" cy="2103755"/>
          </a:xfrm>
          <a:prstGeom prst="rect">
            <a:avLst/>
          </a:prstGeom>
        </p:spPr>
      </p:pic>
      <p:sp>
        <p:nvSpPr>
          <p:cNvPr id="4" name="文本框 3"/>
          <p:cNvSpPr txBox="1"/>
          <p:nvPr/>
        </p:nvSpPr>
        <p:spPr>
          <a:xfrm>
            <a:off x="523240" y="5007610"/>
            <a:ext cx="11303635" cy="1476375"/>
          </a:xfrm>
          <a:prstGeom prst="rect">
            <a:avLst/>
          </a:prstGeom>
          <a:noFill/>
          <a:ln w="9525">
            <a:noFill/>
          </a:ln>
        </p:spPr>
        <p:txBody>
          <a:bodyPr wrap="square">
            <a:spAutoFit/>
          </a:bodyPr>
          <a:lstStyle/>
          <a:p>
            <a:pPr marL="0" indent="0">
              <a:lnSpc>
                <a:spcPct val="150000"/>
              </a:lnSpc>
            </a:pPr>
            <a:r>
              <a:rPr lang="zh-CN" sz="2000" b="0">
                <a:latin typeface="Consolas" panose="020B0609020204030204" charset="0"/>
                <a:ea typeface="宋体" panose="02010600030101010101" pitchFamily="2" charset="-122"/>
              </a:rPr>
              <a:t>无论是需要使用浏览器窗口的一些属性或者命令浏览器窗口做一些事情都需要使用</a:t>
            </a:r>
            <a:r>
              <a:rPr lang="en-US" sz="2000" b="0">
                <a:latin typeface="Consolas" panose="020B0609020204030204" charset="0"/>
                <a:ea typeface="宋体" panose="02010600030101010101" pitchFamily="2" charset="-122"/>
                <a:cs typeface="Times New Roman" panose="02020603050405020304" charset="0"/>
              </a:rPr>
              <a:t>BOM</a:t>
            </a:r>
            <a:r>
              <a:rPr lang="zh-CN" sz="2000" b="0">
                <a:latin typeface="Consolas" panose="020B0609020204030204" charset="0"/>
                <a:ea typeface="宋体" panose="02010600030101010101" pitchFamily="2" charset="-122"/>
              </a:rPr>
              <a:t>。</a:t>
            </a:r>
            <a:endParaRPr lang="en-US" sz="2000" b="0">
              <a:latin typeface="Consolas" panose="020B0609020204030204" charset="0"/>
              <a:ea typeface="宋体" panose="02010600030101010101" pitchFamily="2" charset="-122"/>
              <a:cs typeface="Times New Roman" panose="02020603050405020304" charset="0"/>
            </a:endParaRPr>
          </a:p>
          <a:p>
            <a:pPr marL="0" indent="0">
              <a:lnSpc>
                <a:spcPct val="150000"/>
              </a:lnSpc>
            </a:pPr>
            <a:r>
              <a:rPr lang="en-US" sz="2000" b="0">
                <a:latin typeface="Consolas" panose="020B0609020204030204" charset="0"/>
                <a:ea typeface="宋体" panose="02010600030101010101" pitchFamily="2" charset="-122"/>
                <a:cs typeface="Times New Roman" panose="02020603050405020304" charset="0"/>
              </a:rPr>
              <a:t>DOM</a:t>
            </a:r>
            <a:r>
              <a:rPr lang="zh-CN" sz="2000" b="0">
                <a:latin typeface="Consolas" panose="020B0609020204030204" charset="0"/>
                <a:ea typeface="宋体" panose="02010600030101010101" pitchFamily="2" charset="-122"/>
              </a:rPr>
              <a:t>是英语</a:t>
            </a:r>
            <a:r>
              <a:rPr lang="en-US" sz="2000" b="0">
                <a:latin typeface="Consolas" panose="020B0609020204030204" charset="0"/>
                <a:ea typeface="宋体" panose="02010600030101010101" pitchFamily="2" charset="-122"/>
                <a:cs typeface="Times New Roman" panose="02020603050405020304" charset="0"/>
              </a:rPr>
              <a:t>Browser Object Model</a:t>
            </a:r>
            <a:r>
              <a:rPr lang="zh-CN" sz="2000" b="0">
                <a:latin typeface="Consolas" panose="020B0609020204030204" charset="0"/>
                <a:ea typeface="宋体" panose="02010600030101010101" pitchFamily="2" charset="-122"/>
              </a:rPr>
              <a:t>浏览器对象模型的首字母缩写，是浏览器提供给</a:t>
            </a:r>
            <a:r>
              <a:rPr lang="en-US" sz="2000" b="0">
                <a:latin typeface="Consolas" panose="020B0609020204030204" charset="0"/>
                <a:ea typeface="宋体" panose="02010600030101010101" pitchFamily="2" charset="-122"/>
              </a:rPr>
              <a:t>JavaScript</a:t>
            </a:r>
            <a:r>
              <a:rPr lang="zh-CN" sz="2000" b="0">
                <a:latin typeface="Consolas" panose="020B0609020204030204" charset="0"/>
                <a:ea typeface="宋体" panose="02010600030101010101" pitchFamily="2" charset="-122"/>
              </a:rPr>
              <a:t>操作自己的</a:t>
            </a:r>
            <a:r>
              <a:rPr lang="en-US" sz="2000" b="0">
                <a:latin typeface="Consolas" panose="020B0609020204030204" charset="0"/>
                <a:ea typeface="宋体" panose="02010600030101010101" pitchFamily="2" charset="-122"/>
              </a:rPr>
              <a:t>API</a:t>
            </a:r>
            <a:r>
              <a:rPr lang="zh-CN" sz="2000" b="0">
                <a:latin typeface="Consolas" panose="020B0609020204030204" charset="0"/>
                <a:ea typeface="宋体" panose="02010600030101010101" pitchFamily="2" charset="-122"/>
              </a:rPr>
              <a:t>。</a:t>
            </a:r>
            <a:endParaRPr lang="zh-CN" altLang="en-US" sz="2000" b="0">
              <a:latin typeface="Consolas" panose="020B0609020204030204"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9"/>
          <p:cNvSpPr txBox="1"/>
          <p:nvPr/>
        </p:nvSpPr>
        <p:spPr>
          <a:xfrm>
            <a:off x="2211705" y="3059430"/>
            <a:ext cx="7767955" cy="738505"/>
          </a:xfrm>
          <a:prstGeom prst="rect">
            <a:avLst/>
          </a:prstGeom>
          <a:noFill/>
        </p:spPr>
        <p:txBody>
          <a:bodyPr wrap="square" lIns="0" tIns="0" rIns="0" bIns="0" rtlCol="0">
            <a:spAutoFit/>
          </a:bodyPr>
          <a:lstStyle/>
          <a:p>
            <a:pPr marL="0" lvl="1" algn="ctr"/>
            <a:r>
              <a:rPr lang="en-US" sz="4800" b="1" dirty="0">
                <a:solidFill>
                  <a:schemeClr val="accent1"/>
                </a:solidFill>
                <a:latin typeface="微软雅黑" panose="020B0503020204020204" pitchFamily="34" charset="-122"/>
                <a:ea typeface="微软雅黑" panose="020B0503020204020204" pitchFamily="34" charset="-122"/>
                <a:sym typeface="+mn-ea"/>
              </a:rPr>
              <a:t>10.2 窗口的宽度、高度</a:t>
            </a:r>
          </a:p>
        </p:txBody>
      </p:sp>
      <p:sp>
        <p:nvSpPr>
          <p:cNvPr id="44" name="五边形 43"/>
          <p:cNvSpPr/>
          <p:nvPr/>
        </p:nvSpPr>
        <p:spPr>
          <a:xfrm>
            <a:off x="0"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48" name="任意多边形 47"/>
          <p:cNvSpPr/>
          <p:nvPr/>
        </p:nvSpPr>
        <p:spPr>
          <a:xfrm flipH="1">
            <a:off x="1470864" y="1625600"/>
            <a:ext cx="9250272" cy="3606800"/>
          </a:xfrm>
          <a:custGeom>
            <a:avLst/>
            <a:gdLst>
              <a:gd name="connsiteX0" fmla="*/ 6734601 w 8365511"/>
              <a:gd name="connsiteY0" fmla="*/ 0 h 3261820"/>
              <a:gd name="connsiteX1" fmla="*/ 6440954 w 8365511"/>
              <a:gd name="connsiteY1" fmla="*/ 0 h 3261820"/>
              <a:gd name="connsiteX2" fmla="*/ 1924557 w 8365511"/>
              <a:gd name="connsiteY2" fmla="*/ 0 h 3261820"/>
              <a:gd name="connsiteX3" fmla="*/ 1630910 w 8365511"/>
              <a:gd name="connsiteY3" fmla="*/ 0 h 3261820"/>
              <a:gd name="connsiteX4" fmla="*/ 0 w 8365511"/>
              <a:gd name="connsiteY4" fmla="*/ 1630910 h 3261820"/>
              <a:gd name="connsiteX5" fmla="*/ 1630910 w 8365511"/>
              <a:gd name="connsiteY5" fmla="*/ 3261820 h 3261820"/>
              <a:gd name="connsiteX6" fmla="*/ 1924557 w 8365511"/>
              <a:gd name="connsiteY6" fmla="*/ 3261820 h 3261820"/>
              <a:gd name="connsiteX7" fmla="*/ 6440954 w 8365511"/>
              <a:gd name="connsiteY7" fmla="*/ 3261820 h 3261820"/>
              <a:gd name="connsiteX8" fmla="*/ 6734601 w 8365511"/>
              <a:gd name="connsiteY8" fmla="*/ 3261820 h 3261820"/>
              <a:gd name="connsiteX9" fmla="*/ 8365511 w 8365511"/>
              <a:gd name="connsiteY9" fmla="*/ 1630910 h 326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5511" h="3261820">
                <a:moveTo>
                  <a:pt x="6734601" y="0"/>
                </a:moveTo>
                <a:lnTo>
                  <a:pt x="6440954" y="0"/>
                </a:lnTo>
                <a:lnTo>
                  <a:pt x="1924557" y="0"/>
                </a:lnTo>
                <a:lnTo>
                  <a:pt x="1630910" y="0"/>
                </a:lnTo>
                <a:lnTo>
                  <a:pt x="0" y="1630910"/>
                </a:lnTo>
                <a:lnTo>
                  <a:pt x="1630910" y="3261820"/>
                </a:lnTo>
                <a:lnTo>
                  <a:pt x="1924557" y="3261820"/>
                </a:lnTo>
                <a:lnTo>
                  <a:pt x="6440954" y="3261820"/>
                </a:lnTo>
                <a:lnTo>
                  <a:pt x="6734601" y="3261820"/>
                </a:lnTo>
                <a:lnTo>
                  <a:pt x="8365511" y="163091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52" name="任意多边形 51"/>
          <p:cNvSpPr/>
          <p:nvPr/>
        </p:nvSpPr>
        <p:spPr>
          <a:xfrm flipH="1">
            <a:off x="1677131" y="1756372"/>
            <a:ext cx="8837738" cy="3345256"/>
          </a:xfrm>
          <a:custGeom>
            <a:avLst/>
            <a:gdLst>
              <a:gd name="connsiteX0" fmla="*/ 7135510 w 8801228"/>
              <a:gd name="connsiteY0" fmla="*/ 0 h 3331436"/>
              <a:gd name="connsiteX1" fmla="*/ 6878335 w 8801228"/>
              <a:gd name="connsiteY1" fmla="*/ 0 h 3331436"/>
              <a:gd name="connsiteX2" fmla="*/ 6835596 w 8801228"/>
              <a:gd name="connsiteY2" fmla="*/ 0 h 3331436"/>
              <a:gd name="connsiteX3" fmla="*/ 6578421 w 8801228"/>
              <a:gd name="connsiteY3" fmla="*/ 0 h 3331436"/>
              <a:gd name="connsiteX4" fmla="*/ 2222807 w 8801228"/>
              <a:gd name="connsiteY4" fmla="*/ 0 h 3331436"/>
              <a:gd name="connsiteX5" fmla="*/ 1965632 w 8801228"/>
              <a:gd name="connsiteY5" fmla="*/ 0 h 3331436"/>
              <a:gd name="connsiteX6" fmla="*/ 1922893 w 8801228"/>
              <a:gd name="connsiteY6" fmla="*/ 0 h 3331436"/>
              <a:gd name="connsiteX7" fmla="*/ 1665718 w 8801228"/>
              <a:gd name="connsiteY7" fmla="*/ 0 h 3331436"/>
              <a:gd name="connsiteX8" fmla="*/ 0 w 8801228"/>
              <a:gd name="connsiteY8" fmla="*/ 1665718 h 3331436"/>
              <a:gd name="connsiteX9" fmla="*/ 1665718 w 8801228"/>
              <a:gd name="connsiteY9" fmla="*/ 3331436 h 3331436"/>
              <a:gd name="connsiteX10" fmla="*/ 1922893 w 8801228"/>
              <a:gd name="connsiteY10" fmla="*/ 3331436 h 3331436"/>
              <a:gd name="connsiteX11" fmla="*/ 1965632 w 8801228"/>
              <a:gd name="connsiteY11" fmla="*/ 3331436 h 3331436"/>
              <a:gd name="connsiteX12" fmla="*/ 2222807 w 8801228"/>
              <a:gd name="connsiteY12" fmla="*/ 3331436 h 3331436"/>
              <a:gd name="connsiteX13" fmla="*/ 6578421 w 8801228"/>
              <a:gd name="connsiteY13" fmla="*/ 3331436 h 3331436"/>
              <a:gd name="connsiteX14" fmla="*/ 6835596 w 8801228"/>
              <a:gd name="connsiteY14" fmla="*/ 3331436 h 3331436"/>
              <a:gd name="connsiteX15" fmla="*/ 6878335 w 8801228"/>
              <a:gd name="connsiteY15" fmla="*/ 3331436 h 3331436"/>
              <a:gd name="connsiteX16" fmla="*/ 7135510 w 8801228"/>
              <a:gd name="connsiteY16" fmla="*/ 3331436 h 3331436"/>
              <a:gd name="connsiteX17" fmla="*/ 8801228 w 8801228"/>
              <a:gd name="connsiteY17" fmla="*/ 1665718 h 333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01228" h="3331436">
                <a:moveTo>
                  <a:pt x="7135510" y="0"/>
                </a:moveTo>
                <a:lnTo>
                  <a:pt x="6878335" y="0"/>
                </a:lnTo>
                <a:lnTo>
                  <a:pt x="6835596" y="0"/>
                </a:lnTo>
                <a:lnTo>
                  <a:pt x="6578421" y="0"/>
                </a:lnTo>
                <a:lnTo>
                  <a:pt x="2222807" y="0"/>
                </a:lnTo>
                <a:lnTo>
                  <a:pt x="1965632" y="0"/>
                </a:lnTo>
                <a:lnTo>
                  <a:pt x="1922893" y="0"/>
                </a:lnTo>
                <a:lnTo>
                  <a:pt x="1665718" y="0"/>
                </a:lnTo>
                <a:lnTo>
                  <a:pt x="0" y="1665718"/>
                </a:lnTo>
                <a:lnTo>
                  <a:pt x="1665718" y="3331436"/>
                </a:lnTo>
                <a:lnTo>
                  <a:pt x="1922893" y="3331436"/>
                </a:lnTo>
                <a:lnTo>
                  <a:pt x="1965632" y="3331436"/>
                </a:lnTo>
                <a:lnTo>
                  <a:pt x="2222807" y="3331436"/>
                </a:lnTo>
                <a:lnTo>
                  <a:pt x="6578421" y="3331436"/>
                </a:lnTo>
                <a:lnTo>
                  <a:pt x="6835596" y="3331436"/>
                </a:lnTo>
                <a:lnTo>
                  <a:pt x="6878335" y="3331436"/>
                </a:lnTo>
                <a:lnTo>
                  <a:pt x="7135510" y="3331436"/>
                </a:lnTo>
                <a:lnTo>
                  <a:pt x="8801228" y="1665718"/>
                </a:lnTo>
                <a:close/>
              </a:path>
            </a:pathLst>
          </a:cu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53" name="五边形 52"/>
          <p:cNvSpPr/>
          <p:nvPr/>
        </p:nvSpPr>
        <p:spPr>
          <a:xfrm flipH="1">
            <a:off x="10721136"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barn(inVertical)">
                                      <p:cBhvr>
                                        <p:cTn id="11" dur="500"/>
                                        <p:tgtEl>
                                          <p:spTgt spid="48"/>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3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4" grpId="0" bldLvl="0" animBg="1"/>
      <p:bldP spid="48" grpId="0" bldLvl="0" animBg="1"/>
      <p:bldP spid="52" grpId="0" bldLvl="0" animBg="1"/>
      <p:bldP spid="53"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10.2 窗口的宽度、高度</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910590"/>
            <a:ext cx="11543665" cy="6031230"/>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原生JavaScript中得到窗口的宽度的方法为：</a:t>
            </a:r>
          </a:p>
          <a:p>
            <a:pPr marL="0" indent="0">
              <a:lnSpc>
                <a:spcPct val="150000"/>
              </a:lnSpc>
            </a:pPr>
            <a:r>
              <a:rPr sz="2000" b="0">
                <a:latin typeface="Consolas" panose="020B0609020204030204" charset="0"/>
                <a:ea typeface="宋体" panose="02010600030101010101" pitchFamily="2" charset="-122"/>
              </a:rPr>
              <a:t>	</a:t>
            </a:r>
          </a:p>
          <a:p>
            <a:pPr marL="0" indent="0">
              <a:lnSpc>
                <a:spcPct val="150000"/>
              </a:lnSpc>
            </a:pPr>
            <a:r>
              <a:rPr sz="2000" b="0">
                <a:latin typeface="Consolas" panose="020B0609020204030204" charset="0"/>
                <a:ea typeface="宋体" panose="02010600030101010101" pitchFamily="2" charset="-122"/>
              </a:rPr>
              <a:t>document.documentElement就是HTML文档的“根元素”，这个根元素有clientWidth（视口宽度）、clientHeight（视口高度）属性，可以得到窗口的尺寸。</a:t>
            </a:r>
          </a:p>
          <a:p>
            <a:pPr marL="0" indent="0">
              <a:lnSpc>
                <a:spcPct val="150000"/>
              </a:lnSpc>
            </a:pPr>
            <a:r>
              <a:rPr sz="2000" b="0">
                <a:latin typeface="Consolas" panose="020B0609020204030204" charset="0"/>
                <a:ea typeface="宋体" panose="02010600030101010101" pitchFamily="2" charset="-122"/>
              </a:rPr>
              <a:t>如果去掉了页面的DTD，或者浏览器版本过低（比如IE6及更低版本中），则clientWidth属性是body对象的方法：</a:t>
            </a:r>
          </a:p>
          <a:p>
            <a:pPr marL="0" indent="0">
              <a:lnSpc>
                <a:spcPct val="150000"/>
              </a:lnSpc>
            </a:pPr>
            <a:r>
              <a:rPr sz="2000" b="0">
                <a:latin typeface="Consolas" panose="020B0609020204030204" charset="0"/>
                <a:ea typeface="宋体" panose="02010600030101010101" pitchFamily="2" charset="-122"/>
              </a:rPr>
              <a:t>	</a:t>
            </a:r>
          </a:p>
          <a:p>
            <a:pPr marL="0" indent="0">
              <a:lnSpc>
                <a:spcPct val="150000"/>
              </a:lnSpc>
            </a:pPr>
            <a:r>
              <a:rPr sz="2000" b="0">
                <a:latin typeface="Consolas" panose="020B0609020204030204" charset="0"/>
                <a:ea typeface="宋体" panose="02010600030101010101" pitchFamily="2" charset="-122"/>
              </a:rPr>
              <a:t>所以为了能够兼容全部浏览器，原生JavaScript中得到窗口宽度的写法通常写作：</a:t>
            </a:r>
          </a:p>
          <a:p>
            <a:pPr marL="0" indent="0">
              <a:lnSpc>
                <a:spcPct val="150000"/>
              </a:lnSpc>
            </a:pPr>
            <a:endParaRPr sz="2000" b="0">
              <a:latin typeface="Consolas" panose="020B0609020204030204" charset="0"/>
              <a:ea typeface="宋体" panose="02010600030101010101" pitchFamily="2" charset="-122"/>
            </a:endParaRPr>
          </a:p>
          <a:p>
            <a:pPr marL="0" indent="0">
              <a:lnSpc>
                <a:spcPct val="150000"/>
              </a:lnSpc>
            </a:pPr>
            <a:r>
              <a:rPr sz="2000" b="0">
                <a:latin typeface="Consolas" panose="020B0609020204030204" charset="0"/>
                <a:ea typeface="宋体" panose="02010600030101010101" pitchFamily="2" charset="-122"/>
              </a:rPr>
              <a:t>jQuery中得到窗口的宽度的方法为：</a:t>
            </a:r>
          </a:p>
          <a:p>
            <a:pPr marL="0" indent="0">
              <a:lnSpc>
                <a:spcPct val="150000"/>
              </a:lnSpc>
            </a:pPr>
            <a:r>
              <a:rPr sz="2000" b="0">
                <a:latin typeface="Consolas" panose="020B0609020204030204" charset="0"/>
                <a:ea typeface="宋体" panose="02010600030101010101" pitchFamily="2" charset="-122"/>
              </a:rPr>
              <a:t>	</a:t>
            </a:r>
          </a:p>
          <a:p>
            <a:pPr marL="0" indent="0">
              <a:lnSpc>
                <a:spcPct val="140000"/>
              </a:lnSpc>
            </a:pPr>
            <a:r>
              <a:rPr sz="2000" b="0">
                <a:latin typeface="Consolas" panose="020B0609020204030204" charset="0"/>
                <a:ea typeface="宋体" panose="02010600030101010101" pitchFamily="2" charset="-122"/>
              </a:rPr>
              <a:t>jQuery将关于浏览器窗口的属性和事件都封装到了$(window)对象中。使用width()方法可以得到窗口的宽度，使用height()方法可以得到窗口的高度。</a:t>
            </a:r>
          </a:p>
        </p:txBody>
      </p:sp>
      <p:pic>
        <p:nvPicPr>
          <p:cNvPr id="3" name="图片 2"/>
          <p:cNvPicPr>
            <a:picLocks noChangeAspect="1"/>
          </p:cNvPicPr>
          <p:nvPr/>
        </p:nvPicPr>
        <p:blipFill>
          <a:blip r:embed="rId3"/>
          <a:stretch>
            <a:fillRect/>
          </a:stretch>
        </p:blipFill>
        <p:spPr>
          <a:xfrm>
            <a:off x="1983105" y="4692650"/>
            <a:ext cx="8514715" cy="465455"/>
          </a:xfrm>
          <a:prstGeom prst="rect">
            <a:avLst/>
          </a:prstGeom>
        </p:spPr>
      </p:pic>
      <p:pic>
        <p:nvPicPr>
          <p:cNvPr id="5" name="图片 4"/>
          <p:cNvPicPr>
            <a:picLocks noChangeAspect="1"/>
          </p:cNvPicPr>
          <p:nvPr/>
        </p:nvPicPr>
        <p:blipFill>
          <a:blip r:embed="rId4"/>
          <a:stretch>
            <a:fillRect/>
          </a:stretch>
        </p:blipFill>
        <p:spPr>
          <a:xfrm>
            <a:off x="3756660" y="1504950"/>
            <a:ext cx="4679315" cy="437515"/>
          </a:xfrm>
          <a:prstGeom prst="rect">
            <a:avLst/>
          </a:prstGeom>
        </p:spPr>
      </p:pic>
      <p:pic>
        <p:nvPicPr>
          <p:cNvPr id="6" name="图片 5"/>
          <p:cNvPicPr>
            <a:picLocks noChangeAspect="1"/>
          </p:cNvPicPr>
          <p:nvPr/>
        </p:nvPicPr>
        <p:blipFill>
          <a:blip r:embed="rId5"/>
          <a:stretch>
            <a:fillRect/>
          </a:stretch>
        </p:blipFill>
        <p:spPr>
          <a:xfrm>
            <a:off x="3883660" y="3465195"/>
            <a:ext cx="4552315" cy="561340"/>
          </a:xfrm>
          <a:prstGeom prst="rect">
            <a:avLst/>
          </a:prstGeom>
        </p:spPr>
      </p:pic>
      <p:pic>
        <p:nvPicPr>
          <p:cNvPr id="7" name="图片 6"/>
          <p:cNvPicPr>
            <a:picLocks noChangeAspect="1"/>
          </p:cNvPicPr>
          <p:nvPr/>
        </p:nvPicPr>
        <p:blipFill>
          <a:blip r:embed="rId6"/>
          <a:stretch>
            <a:fillRect/>
          </a:stretch>
        </p:blipFill>
        <p:spPr>
          <a:xfrm>
            <a:off x="4670425" y="5568950"/>
            <a:ext cx="2979420" cy="4756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9"/>
          <p:cNvSpPr txBox="1"/>
          <p:nvPr/>
        </p:nvSpPr>
        <p:spPr>
          <a:xfrm>
            <a:off x="2211705" y="3059430"/>
            <a:ext cx="7767955" cy="738505"/>
          </a:xfrm>
          <a:prstGeom prst="rect">
            <a:avLst/>
          </a:prstGeom>
          <a:noFill/>
        </p:spPr>
        <p:txBody>
          <a:bodyPr wrap="square" lIns="0" tIns="0" rIns="0" bIns="0" rtlCol="0">
            <a:spAutoFit/>
          </a:bodyPr>
          <a:lstStyle/>
          <a:p>
            <a:pPr marL="0" lvl="1" algn="ctr"/>
            <a:r>
              <a:rPr lang="en-US" sz="4800" b="1" dirty="0">
                <a:solidFill>
                  <a:schemeClr val="accent1"/>
                </a:solidFill>
                <a:latin typeface="微软雅黑" panose="020B0503020204020204" pitchFamily="34" charset="-122"/>
                <a:ea typeface="微软雅黑" panose="020B0503020204020204" pitchFamily="34" charset="-122"/>
                <a:sym typeface="+mn-ea"/>
              </a:rPr>
              <a:t>10.3 改变窗口尺寸的事件</a:t>
            </a:r>
          </a:p>
        </p:txBody>
      </p:sp>
      <p:sp>
        <p:nvSpPr>
          <p:cNvPr id="44" name="五边形 43"/>
          <p:cNvSpPr/>
          <p:nvPr/>
        </p:nvSpPr>
        <p:spPr>
          <a:xfrm>
            <a:off x="0"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48" name="任意多边形 47"/>
          <p:cNvSpPr/>
          <p:nvPr/>
        </p:nvSpPr>
        <p:spPr>
          <a:xfrm flipH="1">
            <a:off x="1470864" y="1625600"/>
            <a:ext cx="9250272" cy="3606800"/>
          </a:xfrm>
          <a:custGeom>
            <a:avLst/>
            <a:gdLst>
              <a:gd name="connsiteX0" fmla="*/ 6734601 w 8365511"/>
              <a:gd name="connsiteY0" fmla="*/ 0 h 3261820"/>
              <a:gd name="connsiteX1" fmla="*/ 6440954 w 8365511"/>
              <a:gd name="connsiteY1" fmla="*/ 0 h 3261820"/>
              <a:gd name="connsiteX2" fmla="*/ 1924557 w 8365511"/>
              <a:gd name="connsiteY2" fmla="*/ 0 h 3261820"/>
              <a:gd name="connsiteX3" fmla="*/ 1630910 w 8365511"/>
              <a:gd name="connsiteY3" fmla="*/ 0 h 3261820"/>
              <a:gd name="connsiteX4" fmla="*/ 0 w 8365511"/>
              <a:gd name="connsiteY4" fmla="*/ 1630910 h 3261820"/>
              <a:gd name="connsiteX5" fmla="*/ 1630910 w 8365511"/>
              <a:gd name="connsiteY5" fmla="*/ 3261820 h 3261820"/>
              <a:gd name="connsiteX6" fmla="*/ 1924557 w 8365511"/>
              <a:gd name="connsiteY6" fmla="*/ 3261820 h 3261820"/>
              <a:gd name="connsiteX7" fmla="*/ 6440954 w 8365511"/>
              <a:gd name="connsiteY7" fmla="*/ 3261820 h 3261820"/>
              <a:gd name="connsiteX8" fmla="*/ 6734601 w 8365511"/>
              <a:gd name="connsiteY8" fmla="*/ 3261820 h 3261820"/>
              <a:gd name="connsiteX9" fmla="*/ 8365511 w 8365511"/>
              <a:gd name="connsiteY9" fmla="*/ 1630910 h 326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5511" h="3261820">
                <a:moveTo>
                  <a:pt x="6734601" y="0"/>
                </a:moveTo>
                <a:lnTo>
                  <a:pt x="6440954" y="0"/>
                </a:lnTo>
                <a:lnTo>
                  <a:pt x="1924557" y="0"/>
                </a:lnTo>
                <a:lnTo>
                  <a:pt x="1630910" y="0"/>
                </a:lnTo>
                <a:lnTo>
                  <a:pt x="0" y="1630910"/>
                </a:lnTo>
                <a:lnTo>
                  <a:pt x="1630910" y="3261820"/>
                </a:lnTo>
                <a:lnTo>
                  <a:pt x="1924557" y="3261820"/>
                </a:lnTo>
                <a:lnTo>
                  <a:pt x="6440954" y="3261820"/>
                </a:lnTo>
                <a:lnTo>
                  <a:pt x="6734601" y="3261820"/>
                </a:lnTo>
                <a:lnTo>
                  <a:pt x="8365511" y="163091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52" name="任意多边形 51"/>
          <p:cNvSpPr/>
          <p:nvPr/>
        </p:nvSpPr>
        <p:spPr>
          <a:xfrm flipH="1">
            <a:off x="1677131" y="1756372"/>
            <a:ext cx="8837738" cy="3345256"/>
          </a:xfrm>
          <a:custGeom>
            <a:avLst/>
            <a:gdLst>
              <a:gd name="connsiteX0" fmla="*/ 7135510 w 8801228"/>
              <a:gd name="connsiteY0" fmla="*/ 0 h 3331436"/>
              <a:gd name="connsiteX1" fmla="*/ 6878335 w 8801228"/>
              <a:gd name="connsiteY1" fmla="*/ 0 h 3331436"/>
              <a:gd name="connsiteX2" fmla="*/ 6835596 w 8801228"/>
              <a:gd name="connsiteY2" fmla="*/ 0 h 3331436"/>
              <a:gd name="connsiteX3" fmla="*/ 6578421 w 8801228"/>
              <a:gd name="connsiteY3" fmla="*/ 0 h 3331436"/>
              <a:gd name="connsiteX4" fmla="*/ 2222807 w 8801228"/>
              <a:gd name="connsiteY4" fmla="*/ 0 h 3331436"/>
              <a:gd name="connsiteX5" fmla="*/ 1965632 w 8801228"/>
              <a:gd name="connsiteY5" fmla="*/ 0 h 3331436"/>
              <a:gd name="connsiteX6" fmla="*/ 1922893 w 8801228"/>
              <a:gd name="connsiteY6" fmla="*/ 0 h 3331436"/>
              <a:gd name="connsiteX7" fmla="*/ 1665718 w 8801228"/>
              <a:gd name="connsiteY7" fmla="*/ 0 h 3331436"/>
              <a:gd name="connsiteX8" fmla="*/ 0 w 8801228"/>
              <a:gd name="connsiteY8" fmla="*/ 1665718 h 3331436"/>
              <a:gd name="connsiteX9" fmla="*/ 1665718 w 8801228"/>
              <a:gd name="connsiteY9" fmla="*/ 3331436 h 3331436"/>
              <a:gd name="connsiteX10" fmla="*/ 1922893 w 8801228"/>
              <a:gd name="connsiteY10" fmla="*/ 3331436 h 3331436"/>
              <a:gd name="connsiteX11" fmla="*/ 1965632 w 8801228"/>
              <a:gd name="connsiteY11" fmla="*/ 3331436 h 3331436"/>
              <a:gd name="connsiteX12" fmla="*/ 2222807 w 8801228"/>
              <a:gd name="connsiteY12" fmla="*/ 3331436 h 3331436"/>
              <a:gd name="connsiteX13" fmla="*/ 6578421 w 8801228"/>
              <a:gd name="connsiteY13" fmla="*/ 3331436 h 3331436"/>
              <a:gd name="connsiteX14" fmla="*/ 6835596 w 8801228"/>
              <a:gd name="connsiteY14" fmla="*/ 3331436 h 3331436"/>
              <a:gd name="connsiteX15" fmla="*/ 6878335 w 8801228"/>
              <a:gd name="connsiteY15" fmla="*/ 3331436 h 3331436"/>
              <a:gd name="connsiteX16" fmla="*/ 7135510 w 8801228"/>
              <a:gd name="connsiteY16" fmla="*/ 3331436 h 3331436"/>
              <a:gd name="connsiteX17" fmla="*/ 8801228 w 8801228"/>
              <a:gd name="connsiteY17" fmla="*/ 1665718 h 333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01228" h="3331436">
                <a:moveTo>
                  <a:pt x="7135510" y="0"/>
                </a:moveTo>
                <a:lnTo>
                  <a:pt x="6878335" y="0"/>
                </a:lnTo>
                <a:lnTo>
                  <a:pt x="6835596" y="0"/>
                </a:lnTo>
                <a:lnTo>
                  <a:pt x="6578421" y="0"/>
                </a:lnTo>
                <a:lnTo>
                  <a:pt x="2222807" y="0"/>
                </a:lnTo>
                <a:lnTo>
                  <a:pt x="1965632" y="0"/>
                </a:lnTo>
                <a:lnTo>
                  <a:pt x="1922893" y="0"/>
                </a:lnTo>
                <a:lnTo>
                  <a:pt x="1665718" y="0"/>
                </a:lnTo>
                <a:lnTo>
                  <a:pt x="0" y="1665718"/>
                </a:lnTo>
                <a:lnTo>
                  <a:pt x="1665718" y="3331436"/>
                </a:lnTo>
                <a:lnTo>
                  <a:pt x="1922893" y="3331436"/>
                </a:lnTo>
                <a:lnTo>
                  <a:pt x="1965632" y="3331436"/>
                </a:lnTo>
                <a:lnTo>
                  <a:pt x="2222807" y="3331436"/>
                </a:lnTo>
                <a:lnTo>
                  <a:pt x="6578421" y="3331436"/>
                </a:lnTo>
                <a:lnTo>
                  <a:pt x="6835596" y="3331436"/>
                </a:lnTo>
                <a:lnTo>
                  <a:pt x="6878335" y="3331436"/>
                </a:lnTo>
                <a:lnTo>
                  <a:pt x="7135510" y="3331436"/>
                </a:lnTo>
                <a:lnTo>
                  <a:pt x="8801228" y="1665718"/>
                </a:lnTo>
                <a:close/>
              </a:path>
            </a:pathLst>
          </a:cu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53" name="五边形 52"/>
          <p:cNvSpPr/>
          <p:nvPr/>
        </p:nvSpPr>
        <p:spPr>
          <a:xfrm flipH="1">
            <a:off x="10721136"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barn(inVertical)">
                                      <p:cBhvr>
                                        <p:cTn id="11" dur="500"/>
                                        <p:tgtEl>
                                          <p:spTgt spid="48"/>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3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4" grpId="0" bldLvl="0" animBg="1"/>
      <p:bldP spid="48" grpId="0" bldLvl="0" animBg="1"/>
      <p:bldP spid="52" grpId="0" bldLvl="0" animBg="1"/>
      <p:bldP spid="5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3615" y="406400"/>
            <a:ext cx="10852785" cy="504190"/>
          </a:xfrm>
        </p:spPr>
        <p:txBody>
          <a:bodyPr/>
          <a:lstStyle/>
          <a:p>
            <a:r>
              <a:rPr lang="en-US" cap="none">
                <a:solidFill>
                  <a:schemeClr val="tx1"/>
                </a:solidFill>
                <a:uFillTx/>
              </a:rPr>
              <a:t>10.3 改变窗口尺寸的事件</a:t>
            </a:r>
          </a:p>
        </p:txBody>
      </p:sp>
      <p:sp>
        <p:nvSpPr>
          <p:cNvPr id="134" name="Freeform 151"/>
          <p:cNvSpPr>
            <a:spLocks noEditPoints="1"/>
          </p:cNvSpPr>
          <p:nvPr/>
        </p:nvSpPr>
        <p:spPr bwMode="auto">
          <a:xfrm>
            <a:off x="390476" y="514762"/>
            <a:ext cx="191818" cy="28716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 name="文本框 3"/>
          <p:cNvSpPr txBox="1"/>
          <p:nvPr/>
        </p:nvSpPr>
        <p:spPr>
          <a:xfrm>
            <a:off x="582295" y="910590"/>
            <a:ext cx="11543665" cy="5169535"/>
          </a:xfrm>
          <a:prstGeom prst="rect">
            <a:avLst/>
          </a:prstGeom>
          <a:noFill/>
          <a:ln w="9525">
            <a:noFill/>
          </a:ln>
        </p:spPr>
        <p:txBody>
          <a:bodyPr wrap="square">
            <a:spAutoFit/>
          </a:bodyPr>
          <a:lstStyle/>
          <a:p>
            <a:pPr marL="0" indent="0">
              <a:lnSpc>
                <a:spcPct val="150000"/>
              </a:lnSpc>
            </a:pPr>
            <a:r>
              <a:rPr sz="2000" b="0">
                <a:latin typeface="Consolas" panose="020B0609020204030204" charset="0"/>
                <a:ea typeface="宋体" panose="02010600030101010101" pitchFamily="2" charset="-122"/>
              </a:rPr>
              <a:t>原生JavaScript中监听窗口改变尺寸的事件写法为;</a:t>
            </a:r>
          </a:p>
          <a:p>
            <a:pPr marL="0" indent="0">
              <a:lnSpc>
                <a:spcPct val="150000"/>
              </a:lnSpc>
            </a:pPr>
            <a:r>
              <a:rPr sz="2000" b="0">
                <a:latin typeface="Consolas" panose="020B0609020204030204" charset="0"/>
                <a:ea typeface="宋体" panose="02010600030101010101" pitchFamily="2" charset="-122"/>
              </a:rPr>
              <a:t>	</a:t>
            </a:r>
          </a:p>
          <a:p>
            <a:pPr marL="0" indent="0">
              <a:lnSpc>
                <a:spcPct val="150000"/>
              </a:lnSpc>
            </a:pPr>
            <a:endParaRPr sz="2000" b="0">
              <a:latin typeface="Consolas" panose="020B0609020204030204" charset="0"/>
              <a:ea typeface="宋体" panose="02010600030101010101" pitchFamily="2" charset="-122"/>
            </a:endParaRPr>
          </a:p>
          <a:p>
            <a:pPr marL="0" indent="0">
              <a:lnSpc>
                <a:spcPct val="150000"/>
              </a:lnSpc>
            </a:pPr>
            <a:endParaRPr sz="2000" b="0">
              <a:latin typeface="Consolas" panose="020B0609020204030204" charset="0"/>
              <a:ea typeface="宋体" panose="02010600030101010101" pitchFamily="2" charset="-122"/>
            </a:endParaRPr>
          </a:p>
          <a:p>
            <a:pPr marL="0" indent="0">
              <a:lnSpc>
                <a:spcPct val="150000"/>
              </a:lnSpc>
            </a:pPr>
            <a:r>
              <a:rPr sz="2000" b="0">
                <a:latin typeface="Consolas" panose="020B0609020204030204" charset="0"/>
                <a:ea typeface="宋体" panose="02010600030101010101" pitchFamily="2" charset="-122"/>
              </a:rPr>
              <a:t>resize是英语“改变尺寸”的意思。</a:t>
            </a:r>
          </a:p>
          <a:p>
            <a:pPr marL="0" indent="0">
              <a:lnSpc>
                <a:spcPct val="150000"/>
              </a:lnSpc>
            </a:pPr>
            <a:r>
              <a:rPr sz="2000" b="0">
                <a:latin typeface="Consolas" panose="020B0609020204030204" charset="0"/>
                <a:ea typeface="宋体" panose="02010600030101010101" pitchFamily="2" charset="-122"/>
              </a:rPr>
              <a:t>原生JavaScript令人困惑的是，获得窗口的尺寸需要访问document.documentElement对象的属性，但是监听窗口改变尺寸的方法，则需要监听window对象的事件。</a:t>
            </a:r>
          </a:p>
          <a:p>
            <a:pPr marL="0" indent="0">
              <a:lnSpc>
                <a:spcPct val="150000"/>
              </a:lnSpc>
            </a:pPr>
            <a:r>
              <a:rPr sz="2000" b="0">
                <a:latin typeface="Consolas" panose="020B0609020204030204" charset="0"/>
                <a:ea typeface="宋体" panose="02010600030101010101" pitchFamily="2" charset="-122"/>
              </a:rPr>
              <a:t>jQuery中监听窗口改变尺寸的事件写法为：</a:t>
            </a:r>
          </a:p>
          <a:p>
            <a:pPr marL="0" indent="0">
              <a:lnSpc>
                <a:spcPct val="150000"/>
              </a:lnSpc>
            </a:pPr>
            <a:r>
              <a:rPr sz="2000" b="0">
                <a:latin typeface="Consolas" panose="020B0609020204030204" charset="0"/>
                <a:ea typeface="宋体" panose="02010600030101010101" pitchFamily="2" charset="-122"/>
              </a:rPr>
              <a:t>	</a:t>
            </a:r>
          </a:p>
          <a:p>
            <a:pPr marL="0" indent="0">
              <a:lnSpc>
                <a:spcPct val="150000"/>
              </a:lnSpc>
            </a:pPr>
            <a:endParaRPr sz="2000" b="0">
              <a:latin typeface="Consolas" panose="020B0609020204030204" charset="0"/>
              <a:ea typeface="宋体" panose="02010600030101010101" pitchFamily="2" charset="-122"/>
            </a:endParaRPr>
          </a:p>
          <a:p>
            <a:pPr marL="0" indent="0">
              <a:lnSpc>
                <a:spcPct val="150000"/>
              </a:lnSpc>
            </a:pPr>
            <a:endParaRPr sz="2000" b="0">
              <a:latin typeface="Consolas" panose="020B0609020204030204" charset="0"/>
              <a:ea typeface="宋体" panose="02010600030101010101" pitchFamily="2" charset="-122"/>
            </a:endParaRPr>
          </a:p>
        </p:txBody>
      </p:sp>
      <p:pic>
        <p:nvPicPr>
          <p:cNvPr id="8" name="图片 7"/>
          <p:cNvPicPr>
            <a:picLocks noChangeAspect="1"/>
          </p:cNvPicPr>
          <p:nvPr/>
        </p:nvPicPr>
        <p:blipFill>
          <a:blip r:embed="rId3"/>
          <a:stretch>
            <a:fillRect/>
          </a:stretch>
        </p:blipFill>
        <p:spPr>
          <a:xfrm>
            <a:off x="3272790" y="1560195"/>
            <a:ext cx="4745355" cy="1072515"/>
          </a:xfrm>
          <a:prstGeom prst="rect">
            <a:avLst/>
          </a:prstGeom>
        </p:spPr>
      </p:pic>
      <p:pic>
        <p:nvPicPr>
          <p:cNvPr id="9" name="图片 8"/>
          <p:cNvPicPr>
            <a:picLocks noChangeAspect="1"/>
          </p:cNvPicPr>
          <p:nvPr/>
        </p:nvPicPr>
        <p:blipFill>
          <a:blip r:embed="rId4"/>
          <a:stretch>
            <a:fillRect/>
          </a:stretch>
        </p:blipFill>
        <p:spPr>
          <a:xfrm>
            <a:off x="3154045" y="4975225"/>
            <a:ext cx="4864100" cy="9607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9"/>
          <p:cNvSpPr txBox="1"/>
          <p:nvPr/>
        </p:nvSpPr>
        <p:spPr>
          <a:xfrm>
            <a:off x="2211705" y="3059430"/>
            <a:ext cx="7767955" cy="738505"/>
          </a:xfrm>
          <a:prstGeom prst="rect">
            <a:avLst/>
          </a:prstGeom>
          <a:noFill/>
        </p:spPr>
        <p:txBody>
          <a:bodyPr wrap="square" lIns="0" tIns="0" rIns="0" bIns="0" rtlCol="0">
            <a:spAutoFit/>
          </a:bodyPr>
          <a:lstStyle/>
          <a:p>
            <a:pPr marL="0" lvl="1" algn="ctr"/>
            <a:r>
              <a:rPr lang="en-US" sz="4800" b="1" dirty="0">
                <a:solidFill>
                  <a:schemeClr val="accent1"/>
                </a:solidFill>
                <a:latin typeface="微软雅黑" panose="020B0503020204020204" pitchFamily="34" charset="-122"/>
                <a:ea typeface="微软雅黑" panose="020B0503020204020204" pitchFamily="34" charset="-122"/>
                <a:sym typeface="+mn-ea"/>
              </a:rPr>
              <a:t>10.4 窗口的卷动高度</a:t>
            </a:r>
          </a:p>
        </p:txBody>
      </p:sp>
      <p:sp>
        <p:nvSpPr>
          <p:cNvPr id="44" name="五边形 43"/>
          <p:cNvSpPr/>
          <p:nvPr/>
        </p:nvSpPr>
        <p:spPr>
          <a:xfrm>
            <a:off x="0"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48" name="任意多边形 47"/>
          <p:cNvSpPr/>
          <p:nvPr/>
        </p:nvSpPr>
        <p:spPr>
          <a:xfrm flipH="1">
            <a:off x="1470864" y="1625600"/>
            <a:ext cx="9250272" cy="3606800"/>
          </a:xfrm>
          <a:custGeom>
            <a:avLst/>
            <a:gdLst>
              <a:gd name="connsiteX0" fmla="*/ 6734601 w 8365511"/>
              <a:gd name="connsiteY0" fmla="*/ 0 h 3261820"/>
              <a:gd name="connsiteX1" fmla="*/ 6440954 w 8365511"/>
              <a:gd name="connsiteY1" fmla="*/ 0 h 3261820"/>
              <a:gd name="connsiteX2" fmla="*/ 1924557 w 8365511"/>
              <a:gd name="connsiteY2" fmla="*/ 0 h 3261820"/>
              <a:gd name="connsiteX3" fmla="*/ 1630910 w 8365511"/>
              <a:gd name="connsiteY3" fmla="*/ 0 h 3261820"/>
              <a:gd name="connsiteX4" fmla="*/ 0 w 8365511"/>
              <a:gd name="connsiteY4" fmla="*/ 1630910 h 3261820"/>
              <a:gd name="connsiteX5" fmla="*/ 1630910 w 8365511"/>
              <a:gd name="connsiteY5" fmla="*/ 3261820 h 3261820"/>
              <a:gd name="connsiteX6" fmla="*/ 1924557 w 8365511"/>
              <a:gd name="connsiteY6" fmla="*/ 3261820 h 3261820"/>
              <a:gd name="connsiteX7" fmla="*/ 6440954 w 8365511"/>
              <a:gd name="connsiteY7" fmla="*/ 3261820 h 3261820"/>
              <a:gd name="connsiteX8" fmla="*/ 6734601 w 8365511"/>
              <a:gd name="connsiteY8" fmla="*/ 3261820 h 3261820"/>
              <a:gd name="connsiteX9" fmla="*/ 8365511 w 8365511"/>
              <a:gd name="connsiteY9" fmla="*/ 1630910 h 326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5511" h="3261820">
                <a:moveTo>
                  <a:pt x="6734601" y="0"/>
                </a:moveTo>
                <a:lnTo>
                  <a:pt x="6440954" y="0"/>
                </a:lnTo>
                <a:lnTo>
                  <a:pt x="1924557" y="0"/>
                </a:lnTo>
                <a:lnTo>
                  <a:pt x="1630910" y="0"/>
                </a:lnTo>
                <a:lnTo>
                  <a:pt x="0" y="1630910"/>
                </a:lnTo>
                <a:lnTo>
                  <a:pt x="1630910" y="3261820"/>
                </a:lnTo>
                <a:lnTo>
                  <a:pt x="1924557" y="3261820"/>
                </a:lnTo>
                <a:lnTo>
                  <a:pt x="6440954" y="3261820"/>
                </a:lnTo>
                <a:lnTo>
                  <a:pt x="6734601" y="3261820"/>
                </a:lnTo>
                <a:lnTo>
                  <a:pt x="8365511" y="1630910"/>
                </a:lnTo>
                <a:close/>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
        <p:nvSpPr>
          <p:cNvPr id="52" name="任意多边形 51"/>
          <p:cNvSpPr/>
          <p:nvPr/>
        </p:nvSpPr>
        <p:spPr>
          <a:xfrm flipH="1">
            <a:off x="1677131" y="1756372"/>
            <a:ext cx="8837738" cy="3345256"/>
          </a:xfrm>
          <a:custGeom>
            <a:avLst/>
            <a:gdLst>
              <a:gd name="connsiteX0" fmla="*/ 7135510 w 8801228"/>
              <a:gd name="connsiteY0" fmla="*/ 0 h 3331436"/>
              <a:gd name="connsiteX1" fmla="*/ 6878335 w 8801228"/>
              <a:gd name="connsiteY1" fmla="*/ 0 h 3331436"/>
              <a:gd name="connsiteX2" fmla="*/ 6835596 w 8801228"/>
              <a:gd name="connsiteY2" fmla="*/ 0 h 3331436"/>
              <a:gd name="connsiteX3" fmla="*/ 6578421 w 8801228"/>
              <a:gd name="connsiteY3" fmla="*/ 0 h 3331436"/>
              <a:gd name="connsiteX4" fmla="*/ 2222807 w 8801228"/>
              <a:gd name="connsiteY4" fmla="*/ 0 h 3331436"/>
              <a:gd name="connsiteX5" fmla="*/ 1965632 w 8801228"/>
              <a:gd name="connsiteY5" fmla="*/ 0 h 3331436"/>
              <a:gd name="connsiteX6" fmla="*/ 1922893 w 8801228"/>
              <a:gd name="connsiteY6" fmla="*/ 0 h 3331436"/>
              <a:gd name="connsiteX7" fmla="*/ 1665718 w 8801228"/>
              <a:gd name="connsiteY7" fmla="*/ 0 h 3331436"/>
              <a:gd name="connsiteX8" fmla="*/ 0 w 8801228"/>
              <a:gd name="connsiteY8" fmla="*/ 1665718 h 3331436"/>
              <a:gd name="connsiteX9" fmla="*/ 1665718 w 8801228"/>
              <a:gd name="connsiteY9" fmla="*/ 3331436 h 3331436"/>
              <a:gd name="connsiteX10" fmla="*/ 1922893 w 8801228"/>
              <a:gd name="connsiteY10" fmla="*/ 3331436 h 3331436"/>
              <a:gd name="connsiteX11" fmla="*/ 1965632 w 8801228"/>
              <a:gd name="connsiteY11" fmla="*/ 3331436 h 3331436"/>
              <a:gd name="connsiteX12" fmla="*/ 2222807 w 8801228"/>
              <a:gd name="connsiteY12" fmla="*/ 3331436 h 3331436"/>
              <a:gd name="connsiteX13" fmla="*/ 6578421 w 8801228"/>
              <a:gd name="connsiteY13" fmla="*/ 3331436 h 3331436"/>
              <a:gd name="connsiteX14" fmla="*/ 6835596 w 8801228"/>
              <a:gd name="connsiteY14" fmla="*/ 3331436 h 3331436"/>
              <a:gd name="connsiteX15" fmla="*/ 6878335 w 8801228"/>
              <a:gd name="connsiteY15" fmla="*/ 3331436 h 3331436"/>
              <a:gd name="connsiteX16" fmla="*/ 7135510 w 8801228"/>
              <a:gd name="connsiteY16" fmla="*/ 3331436 h 3331436"/>
              <a:gd name="connsiteX17" fmla="*/ 8801228 w 8801228"/>
              <a:gd name="connsiteY17" fmla="*/ 1665718 h 333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01228" h="3331436">
                <a:moveTo>
                  <a:pt x="7135510" y="0"/>
                </a:moveTo>
                <a:lnTo>
                  <a:pt x="6878335" y="0"/>
                </a:lnTo>
                <a:lnTo>
                  <a:pt x="6835596" y="0"/>
                </a:lnTo>
                <a:lnTo>
                  <a:pt x="6578421" y="0"/>
                </a:lnTo>
                <a:lnTo>
                  <a:pt x="2222807" y="0"/>
                </a:lnTo>
                <a:lnTo>
                  <a:pt x="1965632" y="0"/>
                </a:lnTo>
                <a:lnTo>
                  <a:pt x="1922893" y="0"/>
                </a:lnTo>
                <a:lnTo>
                  <a:pt x="1665718" y="0"/>
                </a:lnTo>
                <a:lnTo>
                  <a:pt x="0" y="1665718"/>
                </a:lnTo>
                <a:lnTo>
                  <a:pt x="1665718" y="3331436"/>
                </a:lnTo>
                <a:lnTo>
                  <a:pt x="1922893" y="3331436"/>
                </a:lnTo>
                <a:lnTo>
                  <a:pt x="1965632" y="3331436"/>
                </a:lnTo>
                <a:lnTo>
                  <a:pt x="2222807" y="3331436"/>
                </a:lnTo>
                <a:lnTo>
                  <a:pt x="6578421" y="3331436"/>
                </a:lnTo>
                <a:lnTo>
                  <a:pt x="6835596" y="3331436"/>
                </a:lnTo>
                <a:lnTo>
                  <a:pt x="6878335" y="3331436"/>
                </a:lnTo>
                <a:lnTo>
                  <a:pt x="7135510" y="3331436"/>
                </a:lnTo>
                <a:lnTo>
                  <a:pt x="8801228" y="1665718"/>
                </a:lnTo>
                <a:close/>
              </a:path>
            </a:pathLst>
          </a:cu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53" name="五边形 52"/>
          <p:cNvSpPr/>
          <p:nvPr/>
        </p:nvSpPr>
        <p:spPr>
          <a:xfrm flipH="1">
            <a:off x="10721136" y="2788200"/>
            <a:ext cx="1470864" cy="1281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Vertical)">
                                      <p:cBhvr>
                                        <p:cTn id="7" dur="500"/>
                                        <p:tgtEl>
                                          <p:spTgt spid="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barn(inVertical)">
                                      <p:cBhvr>
                                        <p:cTn id="11" dur="500"/>
                                        <p:tgtEl>
                                          <p:spTgt spid="48"/>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0-#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3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4" grpId="0" bldLvl="0" animBg="1"/>
      <p:bldP spid="48" grpId="0" bldLvl="0" animBg="1"/>
      <p:bldP spid="52" grpId="0" bldLvl="0" animBg="1"/>
      <p:bldP spid="53" grpId="0" bldLvl="0" animBg="1"/>
    </p:bldLst>
  </p:timing>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FFFFFF"/>
      </a:dk2>
      <a:lt2>
        <a:srgbClr val="18B4C3"/>
      </a:lt2>
      <a:accent1>
        <a:srgbClr val="BD0000"/>
      </a:accent1>
      <a:accent2>
        <a:srgbClr val="FFC000"/>
      </a:accent2>
      <a:accent3>
        <a:srgbClr val="40464A"/>
      </a:accent3>
      <a:accent4>
        <a:srgbClr val="9CC35D"/>
      </a:accent4>
      <a:accent5>
        <a:srgbClr val="FFFFFF"/>
      </a:accent5>
      <a:accent6>
        <a:srgbClr val="FF6600"/>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413</Words>
  <Application>Microsoft Office PowerPoint</Application>
  <PresentationFormat>宽屏</PresentationFormat>
  <Paragraphs>121</Paragraphs>
  <Slides>27</Slides>
  <Notes>27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Swis721 Lt BT</vt:lpstr>
      <vt:lpstr>宋体</vt:lpstr>
      <vt:lpstr>微软雅黑</vt:lpstr>
      <vt:lpstr>Agency FB</vt:lpstr>
      <vt:lpstr>Arial</vt:lpstr>
      <vt:lpstr>Calibri</vt:lpstr>
      <vt:lpstr>Consolas</vt:lpstr>
      <vt:lpstr>LilyUPC</vt:lpstr>
      <vt:lpstr>Times New Roman</vt:lpstr>
      <vt:lpstr>Office 主题​​</vt:lpstr>
      <vt:lpstr>PowerPoint 演示文稿</vt:lpstr>
      <vt:lpstr>PowerPoint 演示文稿</vt:lpstr>
      <vt:lpstr>PowerPoint 演示文稿</vt:lpstr>
      <vt:lpstr>10.1 引言</vt:lpstr>
      <vt:lpstr>PowerPoint 演示文稿</vt:lpstr>
      <vt:lpstr>10.2 窗口的宽度、高度</vt:lpstr>
      <vt:lpstr>PowerPoint 演示文稿</vt:lpstr>
      <vt:lpstr>10.3 改变窗口尺寸的事件</vt:lpstr>
      <vt:lpstr>PowerPoint 演示文稿</vt:lpstr>
      <vt:lpstr>10.4 窗口的卷动高度</vt:lpstr>
      <vt:lpstr>10.4 窗口的卷动高度</vt:lpstr>
      <vt:lpstr>PowerPoint 演示文稿</vt:lpstr>
      <vt:lpstr>10.5 卷动事件</vt:lpstr>
      <vt:lpstr>PowerPoint 演示文稿</vt:lpstr>
      <vt:lpstr>10.6 卷动动画</vt:lpstr>
      <vt:lpstr>PowerPoint 演示文稿</vt:lpstr>
      <vt:lpstr>10.7 实战案例：楼层导航</vt:lpstr>
      <vt:lpstr>10.7 实战案例：楼层导航 - 布局</vt:lpstr>
      <vt:lpstr>10.7 实战案例：楼层导航 - 布局</vt:lpstr>
      <vt:lpstr>10.7 实战案例：楼层导航 - 布局</vt:lpstr>
      <vt:lpstr>10.7 实战案例：楼层导航 - 设置楼层导航悬浮条贴版心对齐</vt:lpstr>
      <vt:lpstr>10.7 实战案例：楼层导航 - 设置楼层导航悬浮条贴版心对齐</vt:lpstr>
      <vt:lpstr>10.7 实战案例：楼层导航 - jQuery代码书写</vt:lpstr>
      <vt:lpstr>10.7 实战案例：楼层导航 - jQuery代码书写</vt:lpstr>
      <vt:lpstr>10.7 实战案例：楼层导航 - jQuery代码书写</vt:lpstr>
      <vt:lpstr>10.7 实战案例：楼层导航 -完整代码</vt:lpstr>
      <vt:lpstr>10.7 实战案例：楼层导航 -完整代码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kingpub</dc:creator>
  <cp:lastModifiedBy>Danny</cp:lastModifiedBy>
  <cp:revision>923</cp:revision>
  <dcterms:created xsi:type="dcterms:W3CDTF">2015-04-24T01:01:00Z</dcterms:created>
  <dcterms:modified xsi:type="dcterms:W3CDTF">2018-11-29T11:11:28Z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2052-11.1.0.8135</vt:lpwstr>
  </property>
</Properties>
</file>